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4551" r:id="rId1"/>
    <p:sldMasterId id="2147484608" r:id="rId2"/>
    <p:sldMasterId id="2147484612" r:id="rId3"/>
    <p:sldMasterId id="2147484637" r:id="rId4"/>
  </p:sldMasterIdLst>
  <p:notesMasterIdLst>
    <p:notesMasterId r:id="rId82"/>
  </p:notesMasterIdLst>
  <p:handoutMasterIdLst>
    <p:handoutMasterId r:id="rId83"/>
  </p:handoutMasterIdLst>
  <p:sldIdLst>
    <p:sldId id="1843" r:id="rId5"/>
    <p:sldId id="1702" r:id="rId6"/>
    <p:sldId id="1684" r:id="rId7"/>
    <p:sldId id="1745" r:id="rId8"/>
    <p:sldId id="1746" r:id="rId9"/>
    <p:sldId id="1749" r:id="rId10"/>
    <p:sldId id="1750" r:id="rId11"/>
    <p:sldId id="1751" r:id="rId12"/>
    <p:sldId id="1781" r:id="rId13"/>
    <p:sldId id="1782" r:id="rId14"/>
    <p:sldId id="1783" r:id="rId15"/>
    <p:sldId id="1784" r:id="rId16"/>
    <p:sldId id="1785" r:id="rId17"/>
    <p:sldId id="1786" r:id="rId18"/>
    <p:sldId id="1833" r:id="rId19"/>
    <p:sldId id="1787" r:id="rId20"/>
    <p:sldId id="1788" r:id="rId21"/>
    <p:sldId id="1834" r:id="rId22"/>
    <p:sldId id="1839" r:id="rId23"/>
    <p:sldId id="1789" r:id="rId24"/>
    <p:sldId id="1790" r:id="rId25"/>
    <p:sldId id="1791" r:id="rId26"/>
    <p:sldId id="1835" r:id="rId27"/>
    <p:sldId id="1792" r:id="rId28"/>
    <p:sldId id="1793" r:id="rId29"/>
    <p:sldId id="1730" r:id="rId30"/>
    <p:sldId id="1794" r:id="rId31"/>
    <p:sldId id="1795" r:id="rId32"/>
    <p:sldId id="1796" r:id="rId33"/>
    <p:sldId id="1797" r:id="rId34"/>
    <p:sldId id="1836" r:id="rId35"/>
    <p:sldId id="1798" r:id="rId36"/>
    <p:sldId id="1837" r:id="rId37"/>
    <p:sldId id="1799" r:id="rId38"/>
    <p:sldId id="1800" r:id="rId39"/>
    <p:sldId id="1801" r:id="rId40"/>
    <p:sldId id="1802" r:id="rId41"/>
    <p:sldId id="1803" r:id="rId42"/>
    <p:sldId id="1804" r:id="rId43"/>
    <p:sldId id="1805" r:id="rId44"/>
    <p:sldId id="1806" r:id="rId45"/>
    <p:sldId id="1807" r:id="rId46"/>
    <p:sldId id="1808" r:id="rId47"/>
    <p:sldId id="1809" r:id="rId48"/>
    <p:sldId id="1810" r:id="rId49"/>
    <p:sldId id="1811" r:id="rId50"/>
    <p:sldId id="1812" r:id="rId51"/>
    <p:sldId id="1813" r:id="rId52"/>
    <p:sldId id="1814" r:id="rId53"/>
    <p:sldId id="1815" r:id="rId54"/>
    <p:sldId id="1816" r:id="rId55"/>
    <p:sldId id="1820" r:id="rId56"/>
    <p:sldId id="1821" r:id="rId57"/>
    <p:sldId id="1840" r:id="rId58"/>
    <p:sldId id="1841" r:id="rId59"/>
    <p:sldId id="1822" r:id="rId60"/>
    <p:sldId id="1823" r:id="rId61"/>
    <p:sldId id="1824" r:id="rId62"/>
    <p:sldId id="1825" r:id="rId63"/>
    <p:sldId id="1826" r:id="rId64"/>
    <p:sldId id="2015" r:id="rId65"/>
    <p:sldId id="1777" r:id="rId66"/>
    <p:sldId id="1827" r:id="rId67"/>
    <p:sldId id="1828" r:id="rId68"/>
    <p:sldId id="1779" r:id="rId69"/>
    <p:sldId id="1829" r:id="rId70"/>
    <p:sldId id="1830" r:id="rId71"/>
    <p:sldId id="1831" r:id="rId72"/>
    <p:sldId id="1780" r:id="rId73"/>
    <p:sldId id="1817" r:id="rId74"/>
    <p:sldId id="2242" r:id="rId75"/>
    <p:sldId id="2237" r:id="rId76"/>
    <p:sldId id="2243" r:id="rId77"/>
    <p:sldId id="1818" r:id="rId78"/>
    <p:sldId id="1819" r:id="rId79"/>
    <p:sldId id="1838" r:id="rId80"/>
    <p:sldId id="1845" r:id="rId8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zure Main slides" id="{6290A1E8-AFB8-3548-8B68-764E854A696A}">
          <p14:sldIdLst>
            <p14:sldId id="1843"/>
            <p14:sldId id="1702"/>
            <p14:sldId id="1684"/>
            <p14:sldId id="1745"/>
            <p14:sldId id="1746"/>
            <p14:sldId id="1749"/>
            <p14:sldId id="1750"/>
            <p14:sldId id="1751"/>
            <p14:sldId id="1781"/>
            <p14:sldId id="1782"/>
            <p14:sldId id="1783"/>
            <p14:sldId id="1784"/>
            <p14:sldId id="1785"/>
            <p14:sldId id="1786"/>
            <p14:sldId id="1833"/>
            <p14:sldId id="1787"/>
            <p14:sldId id="1788"/>
            <p14:sldId id="1834"/>
            <p14:sldId id="1839"/>
            <p14:sldId id="1789"/>
            <p14:sldId id="1790"/>
            <p14:sldId id="1791"/>
            <p14:sldId id="1835"/>
            <p14:sldId id="1792"/>
            <p14:sldId id="1793"/>
            <p14:sldId id="1730"/>
            <p14:sldId id="1794"/>
            <p14:sldId id="1795"/>
            <p14:sldId id="1796"/>
            <p14:sldId id="1797"/>
            <p14:sldId id="1836"/>
            <p14:sldId id="1798"/>
            <p14:sldId id="1837"/>
            <p14:sldId id="1799"/>
            <p14:sldId id="1800"/>
            <p14:sldId id="1801"/>
            <p14:sldId id="1802"/>
            <p14:sldId id="1803"/>
            <p14:sldId id="1804"/>
            <p14:sldId id="1805"/>
            <p14:sldId id="1806"/>
            <p14:sldId id="1807"/>
            <p14:sldId id="1808"/>
            <p14:sldId id="1809"/>
            <p14:sldId id="1810"/>
            <p14:sldId id="1811"/>
            <p14:sldId id="1812"/>
            <p14:sldId id="1813"/>
            <p14:sldId id="1814"/>
            <p14:sldId id="1815"/>
            <p14:sldId id="1816"/>
            <p14:sldId id="1820"/>
            <p14:sldId id="1821"/>
            <p14:sldId id="1840"/>
            <p14:sldId id="1841"/>
            <p14:sldId id="1822"/>
            <p14:sldId id="1823"/>
            <p14:sldId id="1824"/>
            <p14:sldId id="1825"/>
            <p14:sldId id="1826"/>
            <p14:sldId id="2015"/>
            <p14:sldId id="1777"/>
            <p14:sldId id="1827"/>
            <p14:sldId id="1828"/>
            <p14:sldId id="1779"/>
            <p14:sldId id="1829"/>
            <p14:sldId id="1830"/>
            <p14:sldId id="1831"/>
            <p14:sldId id="1780"/>
            <p14:sldId id="1817"/>
            <p14:sldId id="2242"/>
            <p14:sldId id="2237"/>
            <p14:sldId id="2243"/>
            <p14:sldId id="1818"/>
            <p14:sldId id="1819"/>
            <p14:sldId id="1838"/>
            <p14:sldId id="184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B4D9"/>
    <a:srgbClr val="EBEBEB"/>
    <a:srgbClr val="FFFFFF"/>
    <a:srgbClr val="FFF100"/>
    <a:srgbClr val="75757A"/>
    <a:srgbClr val="3C3C41"/>
    <a:srgbClr val="30E5D0"/>
    <a:srgbClr val="008272"/>
    <a:srgbClr val="0777D3"/>
    <a:srgbClr val="000000"/>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283" autoAdjust="0"/>
    <p:restoredTop sz="96370" autoAdjust="0"/>
  </p:normalViewPr>
  <p:slideViewPr>
    <p:cSldViewPr snapToGrid="0">
      <p:cViewPr varScale="1">
        <p:scale>
          <a:sx n="102" d="100"/>
          <a:sy n="102" d="100"/>
        </p:scale>
        <p:origin x="72" y="38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50" d="100"/>
        <a:sy n="150" d="100"/>
      </p:scale>
      <p:origin x="0" y="0"/>
    </p:cViewPr>
  </p:sorterViewPr>
  <p:notesViewPr>
    <p:cSldViewPr snapToGrid="0" showGuides="1">
      <p:cViewPr varScale="1">
        <p:scale>
          <a:sx n="66" d="100"/>
          <a:sy n="66" d="100"/>
        </p:scale>
        <p:origin x="2280"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notesMaster" Target="notesMasters/notesMaster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handoutMaster" Target="handoutMasters/handout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7/16/2021 8:04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7/16/2021 8:04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zure.microsoft.com/en-us/overview/azure-vs-aws/cost-savings/"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202236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842354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2610451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3266018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1420184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4138223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2016412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Cost savings - https://docs.microsoft.com/en-us/learn/modules/predict-costs-and-optimize-spending/4-save-on-infrastructure-costs</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1" dirty="0"/>
              <a:t>Instructor Note: </a:t>
            </a:r>
            <a:r>
              <a:rPr lang="en-US" b="0" dirty="0"/>
              <a:t>you may want to navigate to the Cost savings page with students </a:t>
            </a:r>
            <a:r>
              <a:rPr lang="en-US" b="1" dirty="0">
                <a:hlinkClick r:id="rId3"/>
              </a:rPr>
              <a:t>https://azure.microsoft.com/en-us/overview/azure-vs-aws/cost-savings/</a:t>
            </a:r>
            <a:endParaRPr lang="en-US" b="1" dirty="0"/>
          </a:p>
          <a:p>
            <a:endParaRPr lang="en-US" b="1" dirty="0"/>
          </a:p>
          <a:p>
            <a:r>
              <a:rPr lang="en-US" b="1" dirty="0"/>
              <a:t>Azure V AWS Cost Savings </a:t>
            </a:r>
          </a:p>
          <a:p>
            <a:pPr marL="171450" indent="-171450">
              <a:buFont typeface="Arial"/>
              <a:buChar char="•"/>
            </a:pPr>
            <a:r>
              <a:rPr lang="en-US" dirty="0"/>
              <a:t>Azure Reservations compares with AWS RI (Reserved Instances) </a:t>
            </a:r>
            <a:endParaRPr lang="en-US" dirty="0">
              <a:cs typeface="Segoe UI Light" pitchFamily="34" charset="0"/>
            </a:endParaRPr>
          </a:p>
          <a:p>
            <a:pPr marL="171450" indent="-171450">
              <a:buFont typeface="Arial"/>
              <a:buChar char="•"/>
            </a:pPr>
            <a:r>
              <a:rPr lang="en-US" dirty="0">
                <a:latin typeface="Segoe UI Light"/>
                <a:cs typeface="Segoe UI Light"/>
              </a:rPr>
              <a:t>Azure Hybrid Benefits – AWS License Manager and BYOL (Bring your own Licenses) </a:t>
            </a:r>
            <a:endParaRPr lang="en-US" dirty="0">
              <a:cs typeface="Segoe UI Light"/>
            </a:endParaRPr>
          </a:p>
          <a:p>
            <a:pPr marL="171450" indent="-171450">
              <a:buFont typeface="Arial"/>
              <a:buChar char="•"/>
            </a:pPr>
            <a:r>
              <a:rPr lang="en-US" dirty="0">
                <a:latin typeface="Segoe UI Light"/>
                <a:cs typeface="Segoe UI Light"/>
              </a:rPr>
              <a:t>Azure Credits is monthly Azure credit for Visual Studio subscribers – no direct comparison </a:t>
            </a:r>
            <a:endParaRPr lang="en-US" dirty="0">
              <a:cs typeface="Segoe UI Light"/>
            </a:endParaRPr>
          </a:p>
          <a:p>
            <a:pPr marL="171450" indent="-171450">
              <a:buFont typeface="Arial"/>
              <a:buChar char="•"/>
            </a:pPr>
            <a:r>
              <a:rPr lang="en-US" dirty="0">
                <a:latin typeface="Segoe UI Light"/>
                <a:cs typeface="Segoe UI Light"/>
              </a:rPr>
              <a:t>Azure Regions compares with AWS Regions – both vary in price by region selected </a:t>
            </a:r>
            <a:endParaRPr lang="en-US" dirty="0">
              <a:cs typeface="Segoe UI Light"/>
            </a:endParaRPr>
          </a:p>
        </p:txBody>
      </p:sp>
      <p:sp>
        <p:nvSpPr>
          <p:cNvPr id="4" name="Slide Number Placeholder 3"/>
          <p:cNvSpPr>
            <a:spLocks noGrp="1"/>
          </p:cNvSpPr>
          <p:nvPr>
            <p:ph type="sldNum" sz="quarter" idx="5"/>
          </p:nvPr>
        </p:nvSpPr>
        <p:spPr/>
        <p:txBody>
          <a:bodyPr/>
          <a:lstStyle/>
          <a:p>
            <a:fld id="{8507DC7E-BC41-4478-BA30-CBCC3A644F0A}" type="slidenum">
              <a:rPr lang="en-US" smtClean="0"/>
              <a:t>72</a:t>
            </a:fld>
            <a:endParaRPr lang="en-US"/>
          </a:p>
        </p:txBody>
      </p:sp>
    </p:spTree>
    <p:extLst>
      <p:ext uri="{BB962C8B-B14F-4D97-AF65-F5344CB8AC3E}">
        <p14:creationId xmlns:p14="http://schemas.microsoft.com/office/powerpoint/2010/main" val="39074368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3459596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459596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00322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407947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221379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561669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463862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766274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25.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6.jpeg"/><Relationship Id="rId1" Type="http://schemas.openxmlformats.org/officeDocument/2006/relationships/slideMaster" Target="../slideMasters/slideMaster1.xml"/><Relationship Id="rId4" Type="http://schemas.openxmlformats.org/officeDocument/2006/relationships/image" Target="../media/image25.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7.jpeg"/><Relationship Id="rId1" Type="http://schemas.openxmlformats.org/officeDocument/2006/relationships/slideMaster" Target="../slideMasters/slideMaster1.xml"/><Relationship Id="rId4" Type="http://schemas.openxmlformats.org/officeDocument/2006/relationships/image" Target="../media/image25.jpe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4.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5.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Master" Target="../slideMasters/slideMaster3.xml"/><Relationship Id="rId4" Type="http://schemas.openxmlformats.org/officeDocument/2006/relationships/image" Target="../media/image38.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Master" Target="../slideMasters/slideMaster3.xml"/><Relationship Id="rId4" Type="http://schemas.openxmlformats.org/officeDocument/2006/relationships/image" Target="../media/image43.jp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6.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7.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8.jpeg"/><Relationship Id="rId1" Type="http://schemas.openxmlformats.org/officeDocument/2006/relationships/slideMaster" Target="../slideMasters/slideMaster4.xml"/><Relationship Id="rId4" Type="http://schemas.openxmlformats.org/officeDocument/2006/relationships/image" Target="../media/image45.emf"/></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Master" Target="../slideMasters/slideMaster4.xml"/><Relationship Id="rId5" Type="http://schemas.openxmlformats.org/officeDocument/2006/relationships/image" Target="../media/image54.jpg"/><Relationship Id="rId4" Type="http://schemas.openxmlformats.org/officeDocument/2006/relationships/image" Target="../media/image53.jp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Master" Target="../slideMasters/slideMaster4.xml"/><Relationship Id="rId4" Type="http://schemas.openxmlformats.org/officeDocument/2006/relationships/image" Target="../media/image57.jp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6.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Azure Technical Trainer Role Based Training</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1"/>
            <a:ext cx="6093577" cy="6994525"/>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3183626"/>
            <a:ext cx="6092825" cy="553998"/>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65138" y="567457"/>
            <a:ext cx="11530584" cy="830020"/>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1507306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04345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61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5"/>
            <a:ext cx="979537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090314"/>
            <a:ext cx="985397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459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160838" y="0"/>
            <a:ext cx="8275637" cy="6994525"/>
          </a:xfrm>
          <a:blipFill>
            <a:blip r:embed="rId2"/>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72542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173537" y="454163"/>
            <a:ext cx="7826423" cy="6086337"/>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2693012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31838514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32453124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54886129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74978511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99768323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402534772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38001136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18623078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164013" y="450062"/>
            <a:ext cx="7848600" cy="6094399"/>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65138" y="960439"/>
            <a:ext cx="4983162" cy="3325812"/>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8716452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718718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accent5"/>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250618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353711638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95288945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endParaRPr lang="en-US" dirty="0"/>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57857513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427598532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endParaRPr lang="en-US" dirty="0"/>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74519342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44597993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03033504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tx1"/>
                </a:solidFill>
              </a:defRPr>
            </a:lvl1pPr>
          </a:lstStyle>
          <a:p>
            <a:r>
              <a:rPr lang="en-US" dirty="0"/>
              <a:t>Thank you.</a:t>
            </a:r>
          </a:p>
        </p:txBody>
      </p:sp>
    </p:spTree>
    <p:extLst>
      <p:ext uri="{BB962C8B-B14F-4D97-AF65-F5344CB8AC3E}">
        <p14:creationId xmlns:p14="http://schemas.microsoft.com/office/powerpoint/2010/main" val="754670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128128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7484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683579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563748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4029454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3526653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401854809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37343297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26456773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92447797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44795122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219388063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114479411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55794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59916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382068001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838908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7472404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7375561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04678111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78500336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31457749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58988714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115910929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58269531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29763017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Tree>
    <p:extLst>
      <p:ext uri="{BB962C8B-B14F-4D97-AF65-F5344CB8AC3E}">
        <p14:creationId xmlns:p14="http://schemas.microsoft.com/office/powerpoint/2010/main" val="243372835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61673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706873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4158608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9762698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image" Target="../media/image30.png"/><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theme" Target="../theme/theme3.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image" Target="../media/image44.emf"/><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76" r:id="rId1"/>
    <p:sldLayoutId id="2147484552" r:id="rId2"/>
    <p:sldLayoutId id="2147484553" r:id="rId3"/>
    <p:sldLayoutId id="2147484581" r:id="rId4"/>
    <p:sldLayoutId id="2147484583" r:id="rId5"/>
    <p:sldLayoutId id="2147484585" r:id="rId6"/>
    <p:sldLayoutId id="2147484586" r:id="rId7"/>
    <p:sldLayoutId id="2147484588" r:id="rId8"/>
    <p:sldLayoutId id="2147484589" r:id="rId9"/>
    <p:sldLayoutId id="2147484556" r:id="rId10"/>
    <p:sldLayoutId id="2147484557" r:id="rId11"/>
    <p:sldLayoutId id="2147484610" r:id="rId12"/>
    <p:sldLayoutId id="2147484558" r:id="rId13"/>
    <p:sldLayoutId id="2147484559" r:id="rId14"/>
    <p:sldLayoutId id="2147484668" r:id="rId15"/>
    <p:sldLayoutId id="2147484666" r:id="rId16"/>
    <p:sldLayoutId id="2147484560" r:id="rId17"/>
    <p:sldLayoutId id="2147484561" r:id="rId18"/>
    <p:sldLayoutId id="2147484562" r:id="rId19"/>
    <p:sldLayoutId id="2147484580" r:id="rId20"/>
    <p:sldLayoutId id="2147484563" r:id="rId21"/>
    <p:sldLayoutId id="2147484564" r:id="rId22"/>
    <p:sldLayoutId id="2147484566" r:id="rId23"/>
    <p:sldLayoutId id="2147484669" r:id="rId24"/>
    <p:sldLayoutId id="2147484667" r:id="rId25"/>
    <p:sldLayoutId id="2147484567" r:id="rId26"/>
    <p:sldLayoutId id="2147484568" r:id="rId27"/>
    <p:sldLayoutId id="2147484577" r:id="rId28"/>
    <p:sldLayoutId id="2147484570" r:id="rId29"/>
    <p:sldLayoutId id="2147484571" r:id="rId30"/>
    <p:sldLayoutId id="2147484572" r:id="rId3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
        <p:nvSpPr>
          <p:cNvPr id="5" name="Text Placeholder 4">
            <a:extLst>
              <a:ext uri="{FF2B5EF4-FFF2-40B4-BE49-F238E27FC236}">
                <a16:creationId xmlns:a16="http://schemas.microsoft.com/office/drawing/2014/main" id="{58032683-9535-EA4A-933A-0D812239AE62}"/>
              </a:ext>
            </a:extLst>
          </p:cNvPr>
          <p:cNvSpPr txBox="1">
            <a:spLocks/>
          </p:cNvSpPr>
          <p:nvPr userDrawn="1"/>
        </p:nvSpPr>
        <p:spPr>
          <a:xfrm>
            <a:off x="465138" y="1853742"/>
            <a:ext cx="11456988" cy="181588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400"/>
              </a:lnSpc>
            </a:pPr>
            <a:r>
              <a:rPr lang="en-US" sz="2000" dirty="0">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3294407995"/>
      </p:ext>
    </p:extLst>
  </p:cSld>
  <p:clrMap bg1="lt1" tx1="dk1" bg2="lt2" tx2="dk2" accent1="accent1" accent2="accent2" accent3="accent3" accent4="accent4" accent5="accent5" accent6="accent6" hlink="hlink" folHlink="folHlink"/>
  <p:sldLayoutIdLst>
    <p:sldLayoutId id="2147484609" r:id="rId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6" cstate="print">
            <a:extLst>
              <a:ext uri="{28A0092B-C50C-407E-A947-70E740481C1C}">
                <a14:useLocalDpi xmlns:a14="http://schemas.microsoft.com/office/drawing/2010/main"/>
              </a:ext>
            </a:extLst>
          </a:blip>
          <a:srcRect b="249"/>
          <a:stretch/>
        </p:blipFill>
        <p:spPr>
          <a:xfrm>
            <a:off x="12539569" y="0"/>
            <a:ext cx="682920" cy="6994525"/>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5884865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 id="2147484624" r:id="rId12"/>
    <p:sldLayoutId id="2147484625" r:id="rId13"/>
    <p:sldLayoutId id="2147484626" r:id="rId14"/>
    <p:sldLayoutId id="2147484627" r:id="rId15"/>
    <p:sldLayoutId id="2147484628" r:id="rId16"/>
    <p:sldLayoutId id="2147484629" r:id="rId17"/>
    <p:sldLayoutId id="2147484630" r:id="rId18"/>
    <p:sldLayoutId id="2147484631" r:id="rId19"/>
    <p:sldLayoutId id="2147484632" r:id="rId20"/>
    <p:sldLayoutId id="2147484633" r:id="rId21"/>
    <p:sldLayoutId id="2147484634" r:id="rId22"/>
    <p:sldLayoutId id="2147484635" r:id="rId23"/>
    <p:sldLayoutId id="2147484636" r:id="rId24"/>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2559431522"/>
      </p:ext>
    </p:extLst>
  </p:cSld>
  <p:clrMap bg1="lt1" tx1="dk1" bg2="lt2" tx2="dk2" accent1="accent1" accent2="accent2" accent3="accent3" accent4="accent4" accent5="accent5" accent6="accent6" hlink="hlink" folHlink="folHlink"/>
  <p:sldLayoutIdLst>
    <p:sldLayoutId id="2147484638" r:id="rId1"/>
    <p:sldLayoutId id="2147484639" r:id="rId2"/>
    <p:sldLayoutId id="2147484640" r:id="rId3"/>
    <p:sldLayoutId id="2147484641" r:id="rId4"/>
    <p:sldLayoutId id="2147484642" r:id="rId5"/>
    <p:sldLayoutId id="2147484643" r:id="rId6"/>
    <p:sldLayoutId id="2147484644" r:id="rId7"/>
    <p:sldLayoutId id="2147484645" r:id="rId8"/>
    <p:sldLayoutId id="2147484646" r:id="rId9"/>
    <p:sldLayoutId id="2147484647" r:id="rId10"/>
    <p:sldLayoutId id="2147484648" r:id="rId11"/>
    <p:sldLayoutId id="2147484649" r:id="rId12"/>
    <p:sldLayoutId id="2147484650" r:id="rId13"/>
    <p:sldLayoutId id="2147484651" r:id="rId14"/>
    <p:sldLayoutId id="2147484652" r:id="rId15"/>
    <p:sldLayoutId id="2147484653" r:id="rId16"/>
    <p:sldLayoutId id="2147484654" r:id="rId17"/>
    <p:sldLayoutId id="2147484655" r:id="rId18"/>
    <p:sldLayoutId id="2147484656" r:id="rId19"/>
    <p:sldLayoutId id="2147484657" r:id="rId20"/>
    <p:sldLayoutId id="2147484658" r:id="rId21"/>
    <p:sldLayoutId id="2147484659" r:id="rId22"/>
    <p:sldLayoutId id="2147484660" r:id="rId23"/>
    <p:sldLayoutId id="2147484661" r:id="rId24"/>
    <p:sldLayoutId id="2147484662" r:id="rId25"/>
    <p:sldLayoutId id="2147484663" r:id="rId2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20.xml"/><Relationship Id="rId4" Type="http://schemas.openxmlformats.org/officeDocument/2006/relationships/image" Target="../media/image59.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59.svg"/></Relationships>
</file>

<file path=ppt/slides/_rels/slide2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20.xml"/><Relationship Id="rId4" Type="http://schemas.openxmlformats.org/officeDocument/2006/relationships/image" Target="../media/image59.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59.svg"/></Relationships>
</file>

<file path=ppt/slides/_rels/slide2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image" Target="../media/image59.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59.sv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image" Target="../media/image59.svg"/></Relationships>
</file>

<file path=ppt/slides/_rels/slide5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image" Target="../media/image59.svg"/></Relationships>
</file>

<file path=ppt/slides/_rels/slide5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59.svg"/></Relationships>
</file>

<file path=ppt/slides/_rels/slide6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02.png"/></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openxmlformats.org/officeDocument/2006/relationships/image" Target="../media/image59.sv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5F48DF-C78C-45AC-838F-E5D49C209BAB}"/>
              </a:ext>
            </a:extLst>
          </p:cNvPr>
          <p:cNvSpPr>
            <a:spLocks noGrp="1"/>
          </p:cNvSpPr>
          <p:nvPr>
            <p:ph type="title"/>
          </p:nvPr>
        </p:nvSpPr>
        <p:spPr>
          <a:xfrm>
            <a:off x="410695" y="2563808"/>
            <a:ext cx="11792823" cy="1828800"/>
          </a:xfrm>
        </p:spPr>
        <p:txBody>
          <a:bodyPr/>
          <a:lstStyle/>
          <a:p>
            <a:r>
              <a:rPr lang="en-US" dirty="0"/>
              <a:t>Module 15: Implement Cloud Infrastructure Monitoring</a:t>
            </a:r>
          </a:p>
        </p:txBody>
      </p:sp>
      <p:sp>
        <p:nvSpPr>
          <p:cNvPr id="5" name="Text Placeholder 4">
            <a:extLst>
              <a:ext uri="{FF2B5EF4-FFF2-40B4-BE49-F238E27FC236}">
                <a16:creationId xmlns:a16="http://schemas.microsoft.com/office/drawing/2014/main" id="{A8B16814-71FE-4B3F-9047-77C867331668}"/>
              </a:ext>
            </a:extLst>
          </p:cNvPr>
          <p:cNvSpPr>
            <a:spLocks noGrp="1"/>
          </p:cNvSpPr>
          <p:nvPr>
            <p:ph type="body" sz="quarter" idx="15"/>
          </p:nvPr>
        </p:nvSpPr>
        <p:spPr>
          <a:xfrm>
            <a:off x="451338" y="4436713"/>
            <a:ext cx="9795376" cy="492443"/>
          </a:xfrm>
        </p:spPr>
        <p:txBody>
          <a:bodyPr/>
          <a:lstStyle/>
          <a:p>
            <a:r>
              <a:rPr lang="en-US" sz="2000" dirty="0"/>
              <a:t>Azure Monitor, Azure Workbooks, Log Analytics, Network Watcher, and Azure Service Health</a:t>
            </a:r>
          </a:p>
        </p:txBody>
      </p:sp>
    </p:spTree>
    <p:extLst>
      <p:ext uri="{BB962C8B-B14F-4D97-AF65-F5344CB8AC3E}">
        <p14:creationId xmlns:p14="http://schemas.microsoft.com/office/powerpoint/2010/main" val="1825055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55070"/>
            <a:ext cx="9572625" cy="615553"/>
          </a:xfrm>
        </p:spPr>
        <p:txBody>
          <a:bodyPr/>
          <a:lstStyle/>
          <a:p>
            <a:pPr marL="0" indent="0">
              <a:buNone/>
            </a:pPr>
            <a:r>
              <a:rPr lang="en-US" sz="2400" dirty="0">
                <a:latin typeface="+mj-lt"/>
              </a:rPr>
              <a:t>Log data collected by Azure Monitor is stored in Log Analytics</a:t>
            </a:r>
          </a:p>
          <a:p>
            <a:endParaRPr lang="en-US" sz="2400" dirty="0">
              <a:latin typeface="+mj-lt"/>
            </a:endParaRPr>
          </a:p>
        </p:txBody>
      </p:sp>
      <p:sp>
        <p:nvSpPr>
          <p:cNvPr id="3" name="Title 2">
            <a:extLst>
              <a:ext uri="{FF2B5EF4-FFF2-40B4-BE49-F238E27FC236}">
                <a16:creationId xmlns:a16="http://schemas.microsoft.com/office/drawing/2014/main" id="{880B4E61-0460-4EB3-BF0D-2CB62A80DDCE}"/>
              </a:ext>
            </a:extLst>
          </p:cNvPr>
          <p:cNvSpPr>
            <a:spLocks noGrp="1"/>
          </p:cNvSpPr>
          <p:nvPr>
            <p:ph type="title"/>
          </p:nvPr>
        </p:nvSpPr>
        <p:spPr/>
        <p:txBody>
          <a:bodyPr/>
          <a:lstStyle/>
          <a:p>
            <a:r>
              <a:rPr lang="en-US" b="1" dirty="0"/>
              <a:t>Log Data</a:t>
            </a:r>
          </a:p>
        </p:txBody>
      </p:sp>
      <p:pic>
        <p:nvPicPr>
          <p:cNvPr id="4" name="Picture 3">
            <a:extLst>
              <a:ext uri="{FF2B5EF4-FFF2-40B4-BE49-F238E27FC236}">
                <a16:creationId xmlns:a16="http://schemas.microsoft.com/office/drawing/2014/main" id="{2AEB778E-E7A3-42D5-8B2E-172A815E9D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802" y="2364010"/>
            <a:ext cx="8150140" cy="4207510"/>
          </a:xfrm>
          <a:prstGeom prst="rect">
            <a:avLst/>
          </a:prstGeom>
        </p:spPr>
      </p:pic>
    </p:spTree>
    <p:extLst>
      <p:ext uri="{BB962C8B-B14F-4D97-AF65-F5344CB8AC3E}">
        <p14:creationId xmlns:p14="http://schemas.microsoft.com/office/powerpoint/2010/main" val="111513389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535933"/>
            <a:ext cx="9572625" cy="2923877"/>
          </a:xfrm>
        </p:spPr>
        <p:txBody>
          <a:bodyPr/>
          <a:lstStyle/>
          <a:p>
            <a:pPr marL="0" indent="0">
              <a:spcAft>
                <a:spcPts val="1200"/>
              </a:spcAft>
              <a:buNone/>
            </a:pPr>
            <a:r>
              <a:rPr lang="en-US" sz="2400" dirty="0">
                <a:latin typeface="+mj-lt"/>
              </a:rPr>
              <a:t>Azure Monitor collects data from each of the following tiers:</a:t>
            </a:r>
          </a:p>
          <a:p>
            <a:pPr marL="571500" lvl="1" indent="-342900">
              <a:spcAft>
                <a:spcPts val="1200"/>
              </a:spcAft>
              <a:buFont typeface="Arial" panose="020B0604020202020204" pitchFamily="34" charset="0"/>
              <a:buChar char="•"/>
            </a:pPr>
            <a:r>
              <a:rPr lang="en-US" sz="2400" dirty="0">
                <a:latin typeface="+mj-lt"/>
              </a:rPr>
              <a:t>Azure subscription monitoring data</a:t>
            </a:r>
          </a:p>
          <a:p>
            <a:pPr marL="571500" lvl="1" indent="-342900">
              <a:spcAft>
                <a:spcPts val="1200"/>
              </a:spcAft>
              <a:buFont typeface="Arial" panose="020B0604020202020204" pitchFamily="34" charset="0"/>
              <a:buChar char="•"/>
            </a:pPr>
            <a:r>
              <a:rPr lang="en-US" sz="2400" dirty="0">
                <a:latin typeface="+mj-lt"/>
              </a:rPr>
              <a:t>Application monitoring data</a:t>
            </a:r>
          </a:p>
          <a:p>
            <a:pPr marL="571500" lvl="1" indent="-342900">
              <a:spcAft>
                <a:spcPts val="1200"/>
              </a:spcAft>
              <a:buFont typeface="Arial" panose="020B0604020202020204" pitchFamily="34" charset="0"/>
              <a:buChar char="•"/>
            </a:pPr>
            <a:r>
              <a:rPr lang="en-US" sz="2400" dirty="0">
                <a:latin typeface="+mj-lt"/>
              </a:rPr>
              <a:t>Guest OS monitoring data</a:t>
            </a:r>
          </a:p>
          <a:p>
            <a:pPr marL="571500" lvl="1" indent="-342900">
              <a:spcAft>
                <a:spcPts val="1200"/>
              </a:spcAft>
              <a:buFont typeface="Arial" panose="020B0604020202020204" pitchFamily="34" charset="0"/>
              <a:buChar char="•"/>
            </a:pPr>
            <a:r>
              <a:rPr lang="en-US" sz="2400" dirty="0">
                <a:latin typeface="+mj-lt"/>
              </a:rPr>
              <a:t>Azure resource monitoring data</a:t>
            </a:r>
          </a:p>
          <a:p>
            <a:pPr marL="571500" lvl="1" indent="-342900">
              <a:spcAft>
                <a:spcPts val="1200"/>
              </a:spcAft>
              <a:buFont typeface="Arial" panose="020B0604020202020204" pitchFamily="34" charset="0"/>
              <a:buChar char="•"/>
            </a:pPr>
            <a:r>
              <a:rPr lang="en-US" sz="2400" dirty="0">
                <a:latin typeface="+mj-lt"/>
              </a:rPr>
              <a:t>Azure tenant monitoring data</a:t>
            </a:r>
          </a:p>
        </p:txBody>
      </p:sp>
      <p:sp>
        <p:nvSpPr>
          <p:cNvPr id="3" name="Title 2">
            <a:extLst>
              <a:ext uri="{FF2B5EF4-FFF2-40B4-BE49-F238E27FC236}">
                <a16:creationId xmlns:a16="http://schemas.microsoft.com/office/drawing/2014/main" id="{880B4E61-0460-4EB3-BF0D-2CB62A80DDCE}"/>
              </a:ext>
            </a:extLst>
          </p:cNvPr>
          <p:cNvSpPr>
            <a:spLocks noGrp="1"/>
          </p:cNvSpPr>
          <p:nvPr>
            <p:ph type="title"/>
          </p:nvPr>
        </p:nvSpPr>
        <p:spPr/>
        <p:txBody>
          <a:bodyPr/>
          <a:lstStyle/>
          <a:p>
            <a:r>
              <a:rPr lang="en-US" b="1" dirty="0"/>
              <a:t>Data Types</a:t>
            </a:r>
          </a:p>
        </p:txBody>
      </p:sp>
    </p:spTree>
    <p:extLst>
      <p:ext uri="{BB962C8B-B14F-4D97-AF65-F5344CB8AC3E}">
        <p14:creationId xmlns:p14="http://schemas.microsoft.com/office/powerpoint/2010/main" val="416615792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05971" y="1455923"/>
            <a:ext cx="9572625" cy="307777"/>
          </a:xfrm>
        </p:spPr>
        <p:txBody>
          <a:bodyPr/>
          <a:lstStyle/>
          <a:p>
            <a:pPr marL="0" indent="0">
              <a:buNone/>
            </a:pPr>
            <a:r>
              <a:rPr lang="en-US" sz="2400" dirty="0">
                <a:latin typeface="+mj-lt"/>
              </a:rPr>
              <a:t>Azure Advisor is a personalized cloud consultant</a:t>
            </a:r>
          </a:p>
        </p:txBody>
      </p:sp>
      <p:sp>
        <p:nvSpPr>
          <p:cNvPr id="3" name="Title 2">
            <a:extLst>
              <a:ext uri="{FF2B5EF4-FFF2-40B4-BE49-F238E27FC236}">
                <a16:creationId xmlns:a16="http://schemas.microsoft.com/office/drawing/2014/main" id="{880B4E61-0460-4EB3-BF0D-2CB62A80DDCE}"/>
              </a:ext>
            </a:extLst>
          </p:cNvPr>
          <p:cNvSpPr>
            <a:spLocks noGrp="1"/>
          </p:cNvSpPr>
          <p:nvPr>
            <p:ph type="title"/>
          </p:nvPr>
        </p:nvSpPr>
        <p:spPr>
          <a:xfrm>
            <a:off x="405971" y="615292"/>
            <a:ext cx="11533187" cy="411162"/>
          </a:xfrm>
        </p:spPr>
        <p:txBody>
          <a:bodyPr/>
          <a:lstStyle/>
          <a:p>
            <a:r>
              <a:rPr lang="en-US" b="1" dirty="0"/>
              <a:t>Azure Advisor</a:t>
            </a:r>
          </a:p>
        </p:txBody>
      </p:sp>
      <p:pic>
        <p:nvPicPr>
          <p:cNvPr id="4" name="Picture 3">
            <a:extLst>
              <a:ext uri="{FF2B5EF4-FFF2-40B4-BE49-F238E27FC236}">
                <a16:creationId xmlns:a16="http://schemas.microsoft.com/office/drawing/2014/main" id="{EBAF8863-9250-40EF-8D99-FFF39675C2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808" y="2624007"/>
            <a:ext cx="11164383" cy="2189641"/>
          </a:xfrm>
          <a:prstGeom prst="rect">
            <a:avLst/>
          </a:prstGeom>
        </p:spPr>
      </p:pic>
    </p:spTree>
    <p:extLst>
      <p:ext uri="{BB962C8B-B14F-4D97-AF65-F5344CB8AC3E}">
        <p14:creationId xmlns:p14="http://schemas.microsoft.com/office/powerpoint/2010/main" val="214525787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9" y="1252200"/>
            <a:ext cx="5413916" cy="4693593"/>
          </a:xfrm>
        </p:spPr>
        <p:txBody>
          <a:bodyPr/>
          <a:lstStyle/>
          <a:p>
            <a:pPr>
              <a:spcBef>
                <a:spcPts val="600"/>
              </a:spcBef>
              <a:spcAft>
                <a:spcPts val="600"/>
              </a:spcAft>
            </a:pPr>
            <a:r>
              <a:rPr lang="en-US" dirty="0">
                <a:latin typeface="+mj-lt"/>
              </a:rPr>
              <a:t>Azure Activity Log is a subscription log that provides insight into subscription-level events that have occurred in Azure</a:t>
            </a:r>
          </a:p>
          <a:p>
            <a:pPr>
              <a:spcBef>
                <a:spcPts val="600"/>
              </a:spcBef>
              <a:spcAft>
                <a:spcPts val="600"/>
              </a:spcAft>
            </a:pPr>
            <a:r>
              <a:rPr lang="en-US" dirty="0">
                <a:latin typeface="+mj-lt"/>
              </a:rPr>
              <a:t>Through activity logs, you can determine:</a:t>
            </a:r>
          </a:p>
          <a:p>
            <a:pPr marL="571500" lvl="1" indent="-342900">
              <a:spcBef>
                <a:spcPts val="600"/>
              </a:spcBef>
              <a:spcAft>
                <a:spcPts val="600"/>
              </a:spcAft>
              <a:buFont typeface="Arial" panose="020B0604020202020204" pitchFamily="34" charset="0"/>
              <a:buChar char="•"/>
            </a:pPr>
            <a:r>
              <a:rPr lang="en-US" dirty="0">
                <a:latin typeface="+mj-lt"/>
              </a:rPr>
              <a:t>What operations (PUT, POST, DELETE) were taken on all resources</a:t>
            </a:r>
          </a:p>
          <a:p>
            <a:pPr marL="571500" lvl="1" indent="-342900">
              <a:spcBef>
                <a:spcPts val="600"/>
              </a:spcBef>
              <a:spcAft>
                <a:spcPts val="600"/>
              </a:spcAft>
              <a:buFont typeface="Arial" panose="020B0604020202020204" pitchFamily="34" charset="0"/>
              <a:buChar char="•"/>
            </a:pPr>
            <a:r>
              <a:rPr lang="en-US" dirty="0">
                <a:latin typeface="+mj-lt"/>
              </a:rPr>
              <a:t>Who started the operation</a:t>
            </a:r>
          </a:p>
          <a:p>
            <a:pPr marL="571500" lvl="1" indent="-342900">
              <a:spcBef>
                <a:spcPts val="600"/>
              </a:spcBef>
              <a:spcAft>
                <a:spcPts val="600"/>
              </a:spcAft>
              <a:buFont typeface="Arial" panose="020B0604020202020204" pitchFamily="34" charset="0"/>
              <a:buChar char="•"/>
            </a:pPr>
            <a:r>
              <a:rPr lang="en-US" dirty="0">
                <a:latin typeface="+mj-lt"/>
              </a:rPr>
              <a:t>When the operation occurred</a:t>
            </a:r>
          </a:p>
          <a:p>
            <a:pPr marL="571500" lvl="1" indent="-342900">
              <a:spcBef>
                <a:spcPts val="600"/>
              </a:spcBef>
              <a:spcAft>
                <a:spcPts val="600"/>
              </a:spcAft>
              <a:buFont typeface="Arial" panose="020B0604020202020204" pitchFamily="34" charset="0"/>
              <a:buChar char="•"/>
            </a:pPr>
            <a:r>
              <a:rPr lang="en-US" dirty="0">
                <a:latin typeface="+mj-lt"/>
              </a:rPr>
              <a:t>The status of the operation</a:t>
            </a:r>
          </a:p>
          <a:p>
            <a:pPr marL="571500" lvl="1" indent="-342900">
              <a:spcBef>
                <a:spcPts val="600"/>
              </a:spcBef>
              <a:spcAft>
                <a:spcPts val="600"/>
              </a:spcAft>
              <a:buFont typeface="Arial" panose="020B0604020202020204" pitchFamily="34" charset="0"/>
              <a:buChar char="•"/>
            </a:pPr>
            <a:r>
              <a:rPr lang="en-US" dirty="0">
                <a:latin typeface="+mj-lt"/>
              </a:rPr>
              <a:t>The values of other properties that might help you research the operation</a:t>
            </a:r>
          </a:p>
          <a:p>
            <a:pPr lvl="1"/>
            <a:endParaRPr lang="en-US" dirty="0"/>
          </a:p>
        </p:txBody>
      </p:sp>
      <p:sp>
        <p:nvSpPr>
          <p:cNvPr id="4" name="Title 3">
            <a:extLst>
              <a:ext uri="{FF2B5EF4-FFF2-40B4-BE49-F238E27FC236}">
                <a16:creationId xmlns:a16="http://schemas.microsoft.com/office/drawing/2014/main" id="{7D2653D1-90B8-40AB-95B2-4DEB86BAA7B1}"/>
              </a:ext>
            </a:extLst>
          </p:cNvPr>
          <p:cNvSpPr>
            <a:spLocks noGrp="1"/>
          </p:cNvSpPr>
          <p:nvPr>
            <p:ph type="title"/>
          </p:nvPr>
        </p:nvSpPr>
        <p:spPr/>
        <p:txBody>
          <a:bodyPr/>
          <a:lstStyle/>
          <a:p>
            <a:r>
              <a:rPr lang="en-US" b="1" dirty="0"/>
              <a:t>Activity Log </a:t>
            </a:r>
          </a:p>
        </p:txBody>
      </p:sp>
      <p:pic>
        <p:nvPicPr>
          <p:cNvPr id="2" name="Picture 1" descr="Application and resources are shown populating the activity logs.">
            <a:extLst>
              <a:ext uri="{FF2B5EF4-FFF2-40B4-BE49-F238E27FC236}">
                <a16:creationId xmlns:a16="http://schemas.microsoft.com/office/drawing/2014/main" id="{1BAFCC11-BDC3-4FD8-8619-479DBD3E55F8}"/>
              </a:ext>
            </a:extLst>
          </p:cNvPr>
          <p:cNvPicPr>
            <a:picLocks noChangeAspect="1"/>
          </p:cNvPicPr>
          <p:nvPr/>
        </p:nvPicPr>
        <p:blipFill>
          <a:blip r:embed="rId2"/>
          <a:stretch>
            <a:fillRect/>
          </a:stretch>
        </p:blipFill>
        <p:spPr>
          <a:xfrm>
            <a:off x="6557421" y="1391870"/>
            <a:ext cx="5126065" cy="4333263"/>
          </a:xfrm>
          <a:prstGeom prst="rect">
            <a:avLst/>
          </a:prstGeom>
        </p:spPr>
      </p:pic>
    </p:spTree>
    <p:extLst>
      <p:ext uri="{BB962C8B-B14F-4D97-AF65-F5344CB8AC3E}">
        <p14:creationId xmlns:p14="http://schemas.microsoft.com/office/powerpoint/2010/main" val="426477699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229340"/>
            <a:ext cx="9572625" cy="5478423"/>
          </a:xfrm>
        </p:spPr>
        <p:txBody>
          <a:bodyPr/>
          <a:lstStyle/>
          <a:p>
            <a:pPr marL="0" indent="0">
              <a:spcAft>
                <a:spcPts val="1200"/>
              </a:spcAft>
              <a:buNone/>
            </a:pPr>
            <a:r>
              <a:rPr lang="en-US" sz="2400" dirty="0">
                <a:latin typeface="+mj-lt"/>
              </a:rPr>
              <a:t>In the Azure portal, you can filter the Activity log by:</a:t>
            </a:r>
          </a:p>
          <a:p>
            <a:pPr marL="571500" lvl="1" indent="-342900">
              <a:spcAft>
                <a:spcPts val="1200"/>
              </a:spcAft>
              <a:buFont typeface="Arial" panose="020B0604020202020204" pitchFamily="34" charset="0"/>
              <a:buChar char="•"/>
            </a:pPr>
            <a:r>
              <a:rPr lang="en-US" sz="2400" dirty="0">
                <a:latin typeface="+mj-lt"/>
              </a:rPr>
              <a:t>Subscription</a:t>
            </a:r>
          </a:p>
          <a:p>
            <a:pPr marL="571500" lvl="1" indent="-342900">
              <a:spcAft>
                <a:spcPts val="1200"/>
              </a:spcAft>
              <a:buFont typeface="Arial" panose="020B0604020202020204" pitchFamily="34" charset="0"/>
              <a:buChar char="•"/>
            </a:pPr>
            <a:r>
              <a:rPr lang="en-US" sz="2400" dirty="0">
                <a:latin typeface="+mj-lt"/>
              </a:rPr>
              <a:t>Timespan</a:t>
            </a:r>
          </a:p>
          <a:p>
            <a:pPr marL="571500" lvl="1" indent="-342900">
              <a:spcAft>
                <a:spcPts val="1200"/>
              </a:spcAft>
              <a:buFont typeface="Arial" panose="020B0604020202020204" pitchFamily="34" charset="0"/>
              <a:buChar char="•"/>
            </a:pPr>
            <a:r>
              <a:rPr lang="en-US" sz="2400" dirty="0">
                <a:latin typeface="+mj-lt"/>
              </a:rPr>
              <a:t>Event severity</a:t>
            </a:r>
          </a:p>
          <a:p>
            <a:pPr marL="571500" lvl="1" indent="-342900">
              <a:spcAft>
                <a:spcPts val="1200"/>
              </a:spcAft>
              <a:buFont typeface="Arial" panose="020B0604020202020204" pitchFamily="34" charset="0"/>
              <a:buChar char="•"/>
            </a:pPr>
            <a:r>
              <a:rPr lang="en-US" sz="2400" dirty="0">
                <a:latin typeface="+mj-lt"/>
              </a:rPr>
              <a:t>Resource group</a:t>
            </a:r>
          </a:p>
          <a:p>
            <a:pPr marL="571500" lvl="1" indent="-342900">
              <a:spcAft>
                <a:spcPts val="1200"/>
              </a:spcAft>
              <a:buFont typeface="Arial" panose="020B0604020202020204" pitchFamily="34" charset="0"/>
              <a:buChar char="•"/>
            </a:pPr>
            <a:r>
              <a:rPr lang="en-US" sz="2400" dirty="0">
                <a:latin typeface="+mj-lt"/>
              </a:rPr>
              <a:t>Resource (name)</a:t>
            </a:r>
          </a:p>
          <a:p>
            <a:pPr marL="571500" lvl="1" indent="-342900">
              <a:spcAft>
                <a:spcPts val="1200"/>
              </a:spcAft>
              <a:buFont typeface="Arial" panose="020B0604020202020204" pitchFamily="34" charset="0"/>
              <a:buChar char="•"/>
            </a:pPr>
            <a:r>
              <a:rPr lang="en-US" sz="2400" dirty="0">
                <a:latin typeface="+mj-lt"/>
              </a:rPr>
              <a:t>Resource type</a:t>
            </a:r>
          </a:p>
          <a:p>
            <a:pPr marL="571500" lvl="1" indent="-342900">
              <a:spcAft>
                <a:spcPts val="1200"/>
              </a:spcAft>
              <a:buFont typeface="Arial" panose="020B0604020202020204" pitchFamily="34" charset="0"/>
              <a:buChar char="•"/>
            </a:pPr>
            <a:r>
              <a:rPr lang="en-US" sz="2400" dirty="0">
                <a:latin typeface="+mj-lt"/>
              </a:rPr>
              <a:t>Operation name</a:t>
            </a:r>
          </a:p>
          <a:p>
            <a:pPr marL="571500" lvl="1" indent="-342900">
              <a:spcAft>
                <a:spcPts val="1200"/>
              </a:spcAft>
              <a:buFont typeface="Arial" panose="020B0604020202020204" pitchFamily="34" charset="0"/>
              <a:buChar char="•"/>
            </a:pPr>
            <a:r>
              <a:rPr lang="en-US" sz="2400" dirty="0">
                <a:latin typeface="+mj-lt"/>
              </a:rPr>
              <a:t>Event initiated by</a:t>
            </a:r>
          </a:p>
          <a:p>
            <a:pPr marL="571500" lvl="1" indent="-342900">
              <a:spcAft>
                <a:spcPts val="1200"/>
              </a:spcAft>
              <a:buFont typeface="Arial" panose="020B0604020202020204" pitchFamily="34" charset="0"/>
              <a:buChar char="•"/>
            </a:pPr>
            <a:r>
              <a:rPr lang="en-US" sz="2400" dirty="0">
                <a:latin typeface="+mj-lt"/>
              </a:rPr>
              <a:t>Search</a:t>
            </a:r>
          </a:p>
          <a:p>
            <a:pPr marL="571500" lvl="1" indent="-3429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880B4E61-0460-4EB3-BF0D-2CB62A80DDCE}"/>
              </a:ext>
            </a:extLst>
          </p:cNvPr>
          <p:cNvSpPr>
            <a:spLocks noGrp="1"/>
          </p:cNvSpPr>
          <p:nvPr>
            <p:ph type="title"/>
          </p:nvPr>
        </p:nvSpPr>
        <p:spPr/>
        <p:txBody>
          <a:bodyPr/>
          <a:lstStyle/>
          <a:p>
            <a:r>
              <a:rPr lang="en-US" b="1" dirty="0"/>
              <a:t>Query the Activity Log (1 of 2)</a:t>
            </a:r>
          </a:p>
        </p:txBody>
      </p:sp>
    </p:spTree>
    <p:extLst>
      <p:ext uri="{BB962C8B-B14F-4D97-AF65-F5344CB8AC3E}">
        <p14:creationId xmlns:p14="http://schemas.microsoft.com/office/powerpoint/2010/main" val="150352864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229340"/>
            <a:ext cx="9572625" cy="4493538"/>
          </a:xfrm>
        </p:spPr>
        <p:txBody>
          <a:bodyPr/>
          <a:lstStyle/>
          <a:p>
            <a:pPr marL="0" indent="0">
              <a:spcAft>
                <a:spcPts val="1200"/>
              </a:spcAft>
              <a:buNone/>
            </a:pPr>
            <a:r>
              <a:rPr lang="en-US" sz="2400" dirty="0">
                <a:latin typeface="+mj-lt"/>
              </a:rPr>
              <a:t>Event categories:</a:t>
            </a:r>
          </a:p>
          <a:p>
            <a:pPr marL="571500" lvl="1" indent="-342900">
              <a:spcAft>
                <a:spcPts val="1200"/>
              </a:spcAft>
              <a:buFont typeface="Arial" panose="020B0604020202020204" pitchFamily="34" charset="0"/>
              <a:buChar char="•"/>
            </a:pPr>
            <a:r>
              <a:rPr lang="en-US" sz="2400" dirty="0">
                <a:latin typeface="+mj-lt"/>
              </a:rPr>
              <a:t>Administrative</a:t>
            </a:r>
          </a:p>
          <a:p>
            <a:pPr marL="571500" lvl="1" indent="-342900">
              <a:spcAft>
                <a:spcPts val="1200"/>
              </a:spcAft>
              <a:buFont typeface="Arial" panose="020B0604020202020204" pitchFamily="34" charset="0"/>
              <a:buChar char="•"/>
            </a:pPr>
            <a:r>
              <a:rPr lang="en-US" sz="2400" dirty="0">
                <a:latin typeface="+mj-lt"/>
              </a:rPr>
              <a:t>Service health</a:t>
            </a:r>
          </a:p>
          <a:p>
            <a:pPr marL="571500" lvl="1" indent="-342900">
              <a:spcAft>
                <a:spcPts val="1200"/>
              </a:spcAft>
              <a:buFont typeface="Arial" panose="020B0604020202020204" pitchFamily="34" charset="0"/>
              <a:buChar char="•"/>
            </a:pPr>
            <a:r>
              <a:rPr lang="en-US" sz="2400" dirty="0">
                <a:latin typeface="+mj-lt"/>
              </a:rPr>
              <a:t>Resource health</a:t>
            </a:r>
          </a:p>
          <a:p>
            <a:pPr marL="571500" lvl="1" indent="-342900">
              <a:spcAft>
                <a:spcPts val="1200"/>
              </a:spcAft>
              <a:buFont typeface="Arial" panose="020B0604020202020204" pitchFamily="34" charset="0"/>
              <a:buChar char="•"/>
            </a:pPr>
            <a:r>
              <a:rPr lang="en-US" sz="2400" dirty="0">
                <a:latin typeface="+mj-lt"/>
              </a:rPr>
              <a:t>Alert</a:t>
            </a:r>
          </a:p>
          <a:p>
            <a:pPr marL="571500" lvl="1" indent="-342900">
              <a:spcAft>
                <a:spcPts val="1200"/>
              </a:spcAft>
              <a:buFont typeface="Arial" panose="020B0604020202020204" pitchFamily="34" charset="0"/>
              <a:buChar char="•"/>
            </a:pPr>
            <a:r>
              <a:rPr lang="en-US" sz="2400" dirty="0" err="1">
                <a:latin typeface="+mj-lt"/>
              </a:rPr>
              <a:t>Autoscale</a:t>
            </a:r>
            <a:endParaRPr lang="en-US" sz="2400" dirty="0">
              <a:latin typeface="+mj-lt"/>
            </a:endParaRPr>
          </a:p>
          <a:p>
            <a:pPr marL="571500" lvl="1" indent="-342900">
              <a:spcAft>
                <a:spcPts val="1200"/>
              </a:spcAft>
              <a:buFont typeface="Arial" panose="020B0604020202020204" pitchFamily="34" charset="0"/>
              <a:buChar char="•"/>
            </a:pPr>
            <a:r>
              <a:rPr lang="en-US" sz="2400" dirty="0">
                <a:latin typeface="+mj-lt"/>
              </a:rPr>
              <a:t>Recommendation</a:t>
            </a:r>
          </a:p>
          <a:p>
            <a:pPr marL="571500" lvl="1" indent="-342900">
              <a:spcAft>
                <a:spcPts val="1200"/>
              </a:spcAft>
              <a:buFont typeface="Arial" panose="020B0604020202020204" pitchFamily="34" charset="0"/>
              <a:buChar char="•"/>
            </a:pPr>
            <a:r>
              <a:rPr lang="en-US" sz="2400" dirty="0">
                <a:latin typeface="+mj-lt"/>
              </a:rPr>
              <a:t>Security</a:t>
            </a:r>
          </a:p>
          <a:p>
            <a:pPr marL="571500" lvl="1" indent="-342900">
              <a:spcAft>
                <a:spcPts val="1200"/>
              </a:spcAft>
              <a:buFont typeface="Arial" panose="020B0604020202020204" pitchFamily="34" charset="0"/>
              <a:buChar char="•"/>
            </a:pPr>
            <a:r>
              <a:rPr lang="en-US" sz="2400" dirty="0">
                <a:latin typeface="+mj-lt"/>
              </a:rPr>
              <a:t>Policy</a:t>
            </a:r>
          </a:p>
        </p:txBody>
      </p:sp>
      <p:sp>
        <p:nvSpPr>
          <p:cNvPr id="3" name="Title 2">
            <a:extLst>
              <a:ext uri="{FF2B5EF4-FFF2-40B4-BE49-F238E27FC236}">
                <a16:creationId xmlns:a16="http://schemas.microsoft.com/office/drawing/2014/main" id="{880B4E61-0460-4EB3-BF0D-2CB62A80DDCE}"/>
              </a:ext>
            </a:extLst>
          </p:cNvPr>
          <p:cNvSpPr>
            <a:spLocks noGrp="1"/>
          </p:cNvSpPr>
          <p:nvPr>
            <p:ph type="title"/>
          </p:nvPr>
        </p:nvSpPr>
        <p:spPr/>
        <p:txBody>
          <a:bodyPr/>
          <a:lstStyle/>
          <a:p>
            <a:r>
              <a:rPr lang="en-US" b="1" dirty="0"/>
              <a:t>Query the Activity Log (2 of 2)</a:t>
            </a:r>
            <a:endParaRPr lang="en-US" dirty="0"/>
          </a:p>
        </p:txBody>
      </p:sp>
    </p:spTree>
    <p:extLst>
      <p:ext uri="{BB962C8B-B14F-4D97-AF65-F5344CB8AC3E}">
        <p14:creationId xmlns:p14="http://schemas.microsoft.com/office/powerpoint/2010/main" val="108107807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br>
              <a:rPr lang="en-US" b="1" dirty="0"/>
            </a:br>
            <a:r>
              <a:rPr lang="en-US" b="1" dirty="0"/>
              <a:t>Azure Workbooks </a:t>
            </a:r>
          </a:p>
        </p:txBody>
      </p:sp>
      <p:pic>
        <p:nvPicPr>
          <p:cNvPr id="2" name="Graphic 1">
            <a:extLst>
              <a:ext uri="{FF2B5EF4-FFF2-40B4-BE49-F238E27FC236}">
                <a16:creationId xmlns:a16="http://schemas.microsoft.com/office/drawing/2014/main" id="{1CE873BE-D8C1-4447-88FA-0A404F514F89}"/>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18379" y="4466042"/>
            <a:ext cx="3995763" cy="2380896"/>
          </a:xfrm>
          <a:prstGeom prst="rect">
            <a:avLst/>
          </a:prstGeom>
        </p:spPr>
      </p:pic>
    </p:spTree>
    <p:extLst>
      <p:ext uri="{BB962C8B-B14F-4D97-AF65-F5344CB8AC3E}">
        <p14:creationId xmlns:p14="http://schemas.microsoft.com/office/powerpoint/2010/main" val="273211958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16728" y="940900"/>
            <a:ext cx="9572625" cy="5847755"/>
          </a:xfrm>
        </p:spPr>
        <p:txBody>
          <a:bodyPr/>
          <a:lstStyle/>
          <a:p>
            <a:r>
              <a:rPr lang="en-US" dirty="0">
                <a:latin typeface="+mj-lt"/>
              </a:rPr>
              <a:t>Workbooks provide a flexible canvas for data analysis and the creation of rich visual reports within the Azure portal</a:t>
            </a:r>
          </a:p>
          <a:p>
            <a:r>
              <a:rPr lang="en-US" dirty="0">
                <a:latin typeface="+mj-lt"/>
              </a:rPr>
              <a:t>The rely on a wide range of data sources</a:t>
            </a:r>
          </a:p>
          <a:p>
            <a:pPr marL="571500" lvl="1" indent="-342900">
              <a:buFont typeface="Arial" panose="020B0604020202020204" pitchFamily="34" charset="0"/>
              <a:buChar char="•"/>
            </a:pPr>
            <a:r>
              <a:rPr lang="en-US" dirty="0">
                <a:latin typeface="+mj-lt"/>
              </a:rPr>
              <a:t>Logs </a:t>
            </a:r>
          </a:p>
          <a:p>
            <a:pPr marL="571500" lvl="1" indent="-342900">
              <a:buFont typeface="Arial" panose="020B0604020202020204" pitchFamily="34" charset="0"/>
              <a:buChar char="•"/>
            </a:pPr>
            <a:r>
              <a:rPr lang="en-US" dirty="0">
                <a:latin typeface="+mj-lt"/>
              </a:rPr>
              <a:t>Metrics</a:t>
            </a:r>
          </a:p>
          <a:p>
            <a:pPr marL="571500" lvl="1" indent="-342900">
              <a:buFont typeface="Arial" panose="020B0604020202020204" pitchFamily="34" charset="0"/>
              <a:buChar char="•"/>
            </a:pPr>
            <a:r>
              <a:rPr lang="en-US" dirty="0">
                <a:latin typeface="+mj-lt"/>
              </a:rPr>
              <a:t>Azure Resource Graph</a:t>
            </a:r>
          </a:p>
          <a:p>
            <a:pPr marL="571500" lvl="1" indent="-342900">
              <a:buFont typeface="Arial" panose="020B0604020202020204" pitchFamily="34" charset="0"/>
              <a:buChar char="•"/>
            </a:pPr>
            <a:r>
              <a:rPr lang="en-US" dirty="0">
                <a:latin typeface="+mj-lt"/>
              </a:rPr>
              <a:t>Alerts (preview)</a:t>
            </a:r>
          </a:p>
          <a:p>
            <a:pPr marL="571500" lvl="1" indent="-342900">
              <a:buFont typeface="Arial" panose="020B0604020202020204" pitchFamily="34" charset="0"/>
              <a:buChar char="•"/>
            </a:pPr>
            <a:r>
              <a:rPr lang="en-US" dirty="0">
                <a:latin typeface="+mj-lt"/>
              </a:rPr>
              <a:t>Workload health (preview)</a:t>
            </a:r>
          </a:p>
          <a:p>
            <a:pPr marL="571500" lvl="1" indent="-342900">
              <a:buFont typeface="Arial" panose="020B0604020202020204" pitchFamily="34" charset="0"/>
              <a:buChar char="•"/>
            </a:pPr>
            <a:r>
              <a:rPr lang="en-US" dirty="0">
                <a:latin typeface="+mj-lt"/>
              </a:rPr>
              <a:t>Azure Resource Health (preview)</a:t>
            </a:r>
          </a:p>
          <a:p>
            <a:pPr marL="571500" lvl="1" indent="-342900">
              <a:buFont typeface="Arial" panose="020B0604020202020204" pitchFamily="34" charset="0"/>
              <a:buChar char="•"/>
            </a:pPr>
            <a:r>
              <a:rPr lang="en-US" dirty="0">
                <a:latin typeface="+mj-lt"/>
              </a:rPr>
              <a:t>Azure Data Explorer (preview)</a:t>
            </a:r>
          </a:p>
          <a:p>
            <a:pPr lvl="1"/>
            <a:endParaRPr lang="en-US" dirty="0">
              <a:latin typeface="+mj-lt"/>
            </a:endParaRPr>
          </a:p>
          <a:p>
            <a:r>
              <a:rPr lang="en-US" dirty="0">
                <a:latin typeface="+mj-lt"/>
              </a:rPr>
              <a:t>Workbooks support different visualization types</a:t>
            </a:r>
          </a:p>
          <a:p>
            <a:pPr marL="571500" lvl="1" indent="-342900">
              <a:buFont typeface="Arial" panose="020B0604020202020204" pitchFamily="34" charset="0"/>
              <a:buChar char="•"/>
            </a:pPr>
            <a:r>
              <a:rPr lang="en-US" dirty="0">
                <a:latin typeface="+mj-lt"/>
              </a:rPr>
              <a:t>Text</a:t>
            </a:r>
          </a:p>
          <a:p>
            <a:pPr marL="571500" lvl="1" indent="-342900">
              <a:buFont typeface="Arial" panose="020B0604020202020204" pitchFamily="34" charset="0"/>
              <a:buChar char="•"/>
            </a:pPr>
            <a:r>
              <a:rPr lang="en-US" dirty="0">
                <a:latin typeface="+mj-lt"/>
              </a:rPr>
              <a:t>Charts</a:t>
            </a:r>
          </a:p>
          <a:p>
            <a:pPr marL="571500" lvl="1" indent="-342900">
              <a:buFont typeface="Arial" panose="020B0604020202020204" pitchFamily="34" charset="0"/>
              <a:buChar char="•"/>
            </a:pPr>
            <a:r>
              <a:rPr lang="en-US" dirty="0">
                <a:latin typeface="+mj-lt"/>
              </a:rPr>
              <a:t>Grids</a:t>
            </a:r>
          </a:p>
          <a:p>
            <a:pPr marL="571500" lvl="1" indent="-342900">
              <a:buFont typeface="Arial" panose="020B0604020202020204" pitchFamily="34" charset="0"/>
              <a:buChar char="•"/>
            </a:pPr>
            <a:r>
              <a:rPr lang="en-US" dirty="0">
                <a:latin typeface="+mj-lt"/>
              </a:rPr>
              <a:t>Tiles</a:t>
            </a:r>
          </a:p>
          <a:p>
            <a:pPr marL="571500" lvl="1" indent="-342900">
              <a:buFont typeface="Arial" panose="020B0604020202020204" pitchFamily="34" charset="0"/>
              <a:buChar char="•"/>
            </a:pPr>
            <a:r>
              <a:rPr lang="en-US" dirty="0">
                <a:latin typeface="+mj-lt"/>
              </a:rPr>
              <a:t>Trees</a:t>
            </a:r>
          </a:p>
          <a:p>
            <a:pPr marL="571500" lvl="1" indent="-342900">
              <a:buFont typeface="Arial" panose="020B0604020202020204" pitchFamily="34" charset="0"/>
              <a:buChar char="•"/>
            </a:pPr>
            <a:r>
              <a:rPr lang="en-US" dirty="0">
                <a:latin typeface="+mj-lt"/>
              </a:rPr>
              <a:t>Graphs</a:t>
            </a:r>
          </a:p>
          <a:p>
            <a:endParaRPr lang="en-US" dirty="0"/>
          </a:p>
        </p:txBody>
      </p:sp>
      <p:sp>
        <p:nvSpPr>
          <p:cNvPr id="3" name="Title 2">
            <a:extLst>
              <a:ext uri="{FF2B5EF4-FFF2-40B4-BE49-F238E27FC236}">
                <a16:creationId xmlns:a16="http://schemas.microsoft.com/office/drawing/2014/main" id="{880B4E61-0460-4EB3-BF0D-2CB62A80DDCE}"/>
              </a:ext>
            </a:extLst>
          </p:cNvPr>
          <p:cNvSpPr>
            <a:spLocks noGrp="1"/>
          </p:cNvSpPr>
          <p:nvPr>
            <p:ph type="title"/>
          </p:nvPr>
        </p:nvSpPr>
        <p:spPr>
          <a:xfrm>
            <a:off x="352183" y="466035"/>
            <a:ext cx="11533187" cy="411162"/>
          </a:xfrm>
        </p:spPr>
        <p:txBody>
          <a:bodyPr/>
          <a:lstStyle/>
          <a:p>
            <a:r>
              <a:rPr lang="en-US" b="1" dirty="0"/>
              <a:t>Azure Workbooks Overview (1 of 2)</a:t>
            </a:r>
          </a:p>
        </p:txBody>
      </p:sp>
    </p:spTree>
    <p:extLst>
      <p:ext uri="{BB962C8B-B14F-4D97-AF65-F5344CB8AC3E}">
        <p14:creationId xmlns:p14="http://schemas.microsoft.com/office/powerpoint/2010/main" val="402200220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0B4E61-0460-4EB3-BF0D-2CB62A80DDCE}"/>
              </a:ext>
            </a:extLst>
          </p:cNvPr>
          <p:cNvSpPr>
            <a:spLocks noGrp="1"/>
          </p:cNvSpPr>
          <p:nvPr>
            <p:ph type="title"/>
          </p:nvPr>
        </p:nvSpPr>
        <p:spPr/>
        <p:txBody>
          <a:bodyPr/>
          <a:lstStyle/>
          <a:p>
            <a:r>
              <a:rPr lang="en-US" b="1" dirty="0"/>
              <a:t>Azure Workbooks Overview (2 of 2)</a:t>
            </a:r>
            <a:endParaRPr lang="en-US" dirty="0"/>
          </a:p>
        </p:txBody>
      </p:sp>
      <p:pic>
        <p:nvPicPr>
          <p:cNvPr id="4" name="Picture 3">
            <a:extLst>
              <a:ext uri="{FF2B5EF4-FFF2-40B4-BE49-F238E27FC236}">
                <a16:creationId xmlns:a16="http://schemas.microsoft.com/office/drawing/2014/main" id="{B111029D-1A00-4E7D-AE01-51F29C817A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7605" y="1445967"/>
            <a:ext cx="7222477" cy="5423939"/>
          </a:xfrm>
          <a:prstGeom prst="rect">
            <a:avLst/>
          </a:prstGeom>
        </p:spPr>
      </p:pic>
    </p:spTree>
    <p:extLst>
      <p:ext uri="{BB962C8B-B14F-4D97-AF65-F5344CB8AC3E}">
        <p14:creationId xmlns:p14="http://schemas.microsoft.com/office/powerpoint/2010/main" val="260385369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08168" y="1137227"/>
            <a:ext cx="10844546" cy="1461939"/>
          </a:xfrm>
        </p:spPr>
        <p:txBody>
          <a:bodyPr/>
          <a:lstStyle/>
          <a:p>
            <a:pPr>
              <a:spcAft>
                <a:spcPts val="600"/>
              </a:spcAft>
            </a:pPr>
            <a:r>
              <a:rPr lang="en-US" dirty="0">
                <a:latin typeface="+mj-lt"/>
              </a:rPr>
              <a:t>You can navigate to the workbook gallery from the Azure Monitor blade in the Azure portal</a:t>
            </a:r>
          </a:p>
          <a:p>
            <a:pPr>
              <a:spcAft>
                <a:spcPts val="600"/>
              </a:spcAft>
            </a:pPr>
            <a:r>
              <a:rPr lang="en-US" dirty="0">
                <a:latin typeface="+mj-lt"/>
              </a:rPr>
              <a:t>The gallery contains:</a:t>
            </a:r>
          </a:p>
          <a:p>
            <a:pPr marL="571500" lvl="1" indent="-342900">
              <a:spcAft>
                <a:spcPts val="600"/>
              </a:spcAft>
              <a:buFont typeface="Arial" panose="020B0604020202020204" pitchFamily="34" charset="0"/>
              <a:buChar char="•"/>
            </a:pPr>
            <a:r>
              <a:rPr lang="en-US" dirty="0">
                <a:latin typeface="+mj-lt"/>
              </a:rPr>
              <a:t>Workbooks</a:t>
            </a:r>
          </a:p>
          <a:p>
            <a:pPr marL="571500" lvl="1" indent="-342900">
              <a:spcAft>
                <a:spcPts val="600"/>
              </a:spcAft>
              <a:buFont typeface="Arial" panose="020B0604020202020204" pitchFamily="34" charset="0"/>
              <a:buChar char="•"/>
            </a:pPr>
            <a:r>
              <a:rPr lang="en-US" dirty="0">
                <a:latin typeface="+mj-lt"/>
              </a:rPr>
              <a:t>Workbook templates</a:t>
            </a:r>
          </a:p>
        </p:txBody>
      </p:sp>
      <p:sp>
        <p:nvSpPr>
          <p:cNvPr id="3" name="Title 2">
            <a:extLst>
              <a:ext uri="{FF2B5EF4-FFF2-40B4-BE49-F238E27FC236}">
                <a16:creationId xmlns:a16="http://schemas.microsoft.com/office/drawing/2014/main" id="{880B4E61-0460-4EB3-BF0D-2CB62A80DDCE}"/>
              </a:ext>
            </a:extLst>
          </p:cNvPr>
          <p:cNvSpPr>
            <a:spLocks noGrp="1"/>
          </p:cNvSpPr>
          <p:nvPr>
            <p:ph type="title"/>
          </p:nvPr>
        </p:nvSpPr>
        <p:spPr/>
        <p:txBody>
          <a:bodyPr/>
          <a:lstStyle/>
          <a:p>
            <a:r>
              <a:rPr lang="en-US" b="1" dirty="0"/>
              <a:t>Using Azure Workbooks (1 of 2)</a:t>
            </a:r>
          </a:p>
        </p:txBody>
      </p:sp>
      <p:pic>
        <p:nvPicPr>
          <p:cNvPr id="4" name="Picture 3">
            <a:extLst>
              <a:ext uri="{FF2B5EF4-FFF2-40B4-BE49-F238E27FC236}">
                <a16:creationId xmlns:a16="http://schemas.microsoft.com/office/drawing/2014/main" id="{CA89FBE0-1550-40BC-8E96-8B0BCE7C9A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27847" y="1819068"/>
            <a:ext cx="6337682" cy="4828841"/>
          </a:xfrm>
          <a:prstGeom prst="rect">
            <a:avLst/>
          </a:prstGeom>
        </p:spPr>
      </p:pic>
    </p:spTree>
    <p:extLst>
      <p:ext uri="{BB962C8B-B14F-4D97-AF65-F5344CB8AC3E}">
        <p14:creationId xmlns:p14="http://schemas.microsoft.com/office/powerpoint/2010/main" val="381600736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Learning Objectives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72715" y="1465220"/>
            <a:ext cx="9572625" cy="4385816"/>
          </a:xfrm>
        </p:spPr>
        <p:txBody>
          <a:bodyPr/>
          <a:lstStyle/>
          <a:p>
            <a:pPr marL="0" indent="0">
              <a:lnSpc>
                <a:spcPct val="100000"/>
              </a:lnSpc>
              <a:buNone/>
            </a:pPr>
            <a:r>
              <a:rPr lang="en-US" dirty="0">
                <a:latin typeface="+mj-lt"/>
              </a:rPr>
              <a:t>You will learn the following:</a:t>
            </a:r>
          </a:p>
          <a:p>
            <a:pPr marL="0" indent="0">
              <a:lnSpc>
                <a:spcPct val="100000"/>
              </a:lnSpc>
              <a:buNone/>
            </a:pPr>
            <a:endParaRPr lang="en-US" dirty="0">
              <a:latin typeface="+mj-lt"/>
            </a:endParaRPr>
          </a:p>
          <a:p>
            <a:pPr>
              <a:lnSpc>
                <a:spcPct val="100000"/>
              </a:lnSpc>
              <a:spcAft>
                <a:spcPts val="600"/>
              </a:spcAft>
            </a:pPr>
            <a:r>
              <a:rPr lang="en-US" dirty="0">
                <a:latin typeface="+mj-lt"/>
              </a:rPr>
              <a:t>Azure Infrastructure Security Monitoring</a:t>
            </a:r>
          </a:p>
          <a:p>
            <a:pPr>
              <a:lnSpc>
                <a:spcPct val="100000"/>
              </a:lnSpc>
              <a:spcAft>
                <a:spcPts val="600"/>
              </a:spcAft>
            </a:pPr>
            <a:r>
              <a:rPr lang="en-US" dirty="0">
                <a:latin typeface="+mj-lt"/>
              </a:rPr>
              <a:t>Azure Monitor</a:t>
            </a:r>
          </a:p>
          <a:p>
            <a:pPr>
              <a:lnSpc>
                <a:spcPct val="100000"/>
              </a:lnSpc>
              <a:spcAft>
                <a:spcPts val="600"/>
              </a:spcAft>
            </a:pPr>
            <a:r>
              <a:rPr lang="en-US" dirty="0">
                <a:latin typeface="+mj-lt"/>
              </a:rPr>
              <a:t>Azure Workbooks</a:t>
            </a:r>
          </a:p>
          <a:p>
            <a:pPr>
              <a:lnSpc>
                <a:spcPct val="100000"/>
              </a:lnSpc>
              <a:spcAft>
                <a:spcPts val="600"/>
              </a:spcAft>
            </a:pPr>
            <a:r>
              <a:rPr lang="en-US" dirty="0">
                <a:latin typeface="+mj-lt"/>
              </a:rPr>
              <a:t>Azure Alerts</a:t>
            </a:r>
          </a:p>
          <a:p>
            <a:pPr>
              <a:lnSpc>
                <a:spcPct val="100000"/>
              </a:lnSpc>
              <a:spcAft>
                <a:spcPts val="600"/>
              </a:spcAft>
            </a:pPr>
            <a:r>
              <a:rPr lang="en-US" dirty="0">
                <a:latin typeface="+mj-lt"/>
              </a:rPr>
              <a:t>Log Analytics</a:t>
            </a:r>
          </a:p>
          <a:p>
            <a:pPr>
              <a:lnSpc>
                <a:spcPct val="100000"/>
              </a:lnSpc>
              <a:spcAft>
                <a:spcPts val="600"/>
              </a:spcAft>
            </a:pPr>
            <a:r>
              <a:rPr lang="en-US" dirty="0">
                <a:latin typeface="+mj-lt"/>
              </a:rPr>
              <a:t>Network Watcher</a:t>
            </a:r>
          </a:p>
          <a:p>
            <a:pPr>
              <a:lnSpc>
                <a:spcPct val="100000"/>
              </a:lnSpc>
              <a:spcAft>
                <a:spcPts val="600"/>
              </a:spcAft>
            </a:pPr>
            <a:r>
              <a:rPr lang="en-US" dirty="0">
                <a:latin typeface="+mj-lt"/>
              </a:rPr>
              <a:t>Azure Service Health</a:t>
            </a:r>
          </a:p>
          <a:p>
            <a:pPr>
              <a:lnSpc>
                <a:spcPct val="100000"/>
              </a:lnSpc>
              <a:spcAft>
                <a:spcPts val="600"/>
              </a:spcAft>
            </a:pPr>
            <a:r>
              <a:rPr lang="en-US" dirty="0">
                <a:latin typeface="+mj-lt"/>
              </a:rPr>
              <a:t>Azure Application Insights</a:t>
            </a:r>
          </a:p>
          <a:p>
            <a:pPr>
              <a:lnSpc>
                <a:spcPct val="100000"/>
              </a:lnSpc>
              <a:spcAft>
                <a:spcPts val="600"/>
              </a:spcAft>
            </a:pPr>
            <a:r>
              <a:rPr lang="en-US" dirty="0">
                <a:latin typeface="+mj-lt"/>
              </a:rPr>
              <a:t>Unified Monitoring in Azure </a:t>
            </a:r>
          </a:p>
          <a:p>
            <a:pPr>
              <a:lnSpc>
                <a:spcPct val="100000"/>
              </a:lnSpc>
              <a:spcAft>
                <a:spcPts val="600"/>
              </a:spcAft>
            </a:pPr>
            <a:r>
              <a:rPr lang="en-US" dirty="0">
                <a:latin typeface="+mj-lt"/>
              </a:rPr>
              <a:t>Monitor Azure Costs</a:t>
            </a:r>
            <a:endParaRPr lang="en-US" dirty="0"/>
          </a:p>
        </p:txBody>
      </p:sp>
      <p:pic>
        <p:nvPicPr>
          <p:cNvPr id="2" name="Graphic 1">
            <a:extLst>
              <a:ext uri="{FF2B5EF4-FFF2-40B4-BE49-F238E27FC236}">
                <a16:creationId xmlns:a16="http://schemas.microsoft.com/office/drawing/2014/main" id="{2FA22CC9-98C4-46DC-85F1-CBBDCD1B04E6}"/>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18379" y="4466042"/>
            <a:ext cx="3995763" cy="2380896"/>
          </a:xfrm>
          <a:prstGeom prst="rect">
            <a:avLst/>
          </a:prstGeom>
        </p:spPr>
      </p:pic>
    </p:spTree>
    <p:extLst>
      <p:ext uri="{BB962C8B-B14F-4D97-AF65-F5344CB8AC3E}">
        <p14:creationId xmlns:p14="http://schemas.microsoft.com/office/powerpoint/2010/main" val="369474483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56578" y="1208999"/>
            <a:ext cx="10844546" cy="692497"/>
          </a:xfrm>
        </p:spPr>
        <p:txBody>
          <a:bodyPr/>
          <a:lstStyle/>
          <a:p>
            <a:pPr>
              <a:spcAft>
                <a:spcPts val="600"/>
              </a:spcAft>
            </a:pPr>
            <a:r>
              <a:rPr lang="en-US" sz="2400" dirty="0">
                <a:latin typeface="+mj-lt"/>
              </a:rPr>
              <a:t>Exploring a workbook template</a:t>
            </a:r>
          </a:p>
          <a:p>
            <a:pPr>
              <a:spcAft>
                <a:spcPts val="600"/>
              </a:spcAft>
            </a:pPr>
            <a:r>
              <a:rPr lang="en-US" sz="2400" dirty="0">
                <a:latin typeface="+mj-lt"/>
              </a:rPr>
              <a:t>Editing workbooks</a:t>
            </a:r>
          </a:p>
        </p:txBody>
      </p:sp>
      <p:sp>
        <p:nvSpPr>
          <p:cNvPr id="3" name="Title 2">
            <a:extLst>
              <a:ext uri="{FF2B5EF4-FFF2-40B4-BE49-F238E27FC236}">
                <a16:creationId xmlns:a16="http://schemas.microsoft.com/office/drawing/2014/main" id="{880B4E61-0460-4EB3-BF0D-2CB62A80DDCE}"/>
              </a:ext>
            </a:extLst>
          </p:cNvPr>
          <p:cNvSpPr>
            <a:spLocks noGrp="1"/>
          </p:cNvSpPr>
          <p:nvPr>
            <p:ph type="title"/>
          </p:nvPr>
        </p:nvSpPr>
        <p:spPr/>
        <p:txBody>
          <a:bodyPr/>
          <a:lstStyle/>
          <a:p>
            <a:r>
              <a:rPr lang="en-US" b="1" dirty="0"/>
              <a:t>Using Azure Workbooks (2 of 2)</a:t>
            </a:r>
            <a:endParaRPr lang="en-US" dirty="0"/>
          </a:p>
        </p:txBody>
      </p:sp>
      <p:pic>
        <p:nvPicPr>
          <p:cNvPr id="6" name="Picture 5">
            <a:extLst>
              <a:ext uri="{FF2B5EF4-FFF2-40B4-BE49-F238E27FC236}">
                <a16:creationId xmlns:a16="http://schemas.microsoft.com/office/drawing/2014/main" id="{E806E84E-1A20-4AA9-BDC6-76A3864C6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6009" y="1824552"/>
            <a:ext cx="3860510" cy="369520"/>
          </a:xfrm>
          <a:prstGeom prst="rect">
            <a:avLst/>
          </a:prstGeom>
        </p:spPr>
      </p:pic>
      <p:pic>
        <p:nvPicPr>
          <p:cNvPr id="8" name="Picture 7">
            <a:extLst>
              <a:ext uri="{FF2B5EF4-FFF2-40B4-BE49-F238E27FC236}">
                <a16:creationId xmlns:a16="http://schemas.microsoft.com/office/drawing/2014/main" id="{7DA6536C-A30F-4AB6-A271-D5A65B911C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5854" y="2328674"/>
            <a:ext cx="6006296" cy="4294712"/>
          </a:xfrm>
          <a:prstGeom prst="rect">
            <a:avLst/>
          </a:prstGeom>
        </p:spPr>
      </p:pic>
    </p:spTree>
    <p:extLst>
      <p:ext uri="{BB962C8B-B14F-4D97-AF65-F5344CB8AC3E}">
        <p14:creationId xmlns:p14="http://schemas.microsoft.com/office/powerpoint/2010/main" val="3507447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br>
              <a:rPr lang="en-US" b="1" dirty="0"/>
            </a:br>
            <a:r>
              <a:rPr lang="en-US" b="1" dirty="0"/>
              <a:t>Azure Alerts</a:t>
            </a:r>
          </a:p>
        </p:txBody>
      </p:sp>
      <p:pic>
        <p:nvPicPr>
          <p:cNvPr id="2" name="Graphic 1">
            <a:extLst>
              <a:ext uri="{FF2B5EF4-FFF2-40B4-BE49-F238E27FC236}">
                <a16:creationId xmlns:a16="http://schemas.microsoft.com/office/drawing/2014/main" id="{4B69F63C-5A31-46D7-8015-84230761C63E}"/>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18379" y="4466042"/>
            <a:ext cx="3995763" cy="2380896"/>
          </a:xfrm>
          <a:prstGeom prst="rect">
            <a:avLst/>
          </a:prstGeom>
        </p:spPr>
      </p:pic>
    </p:spTree>
    <p:extLst>
      <p:ext uri="{BB962C8B-B14F-4D97-AF65-F5344CB8AC3E}">
        <p14:creationId xmlns:p14="http://schemas.microsoft.com/office/powerpoint/2010/main" val="166429737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32865" y="980571"/>
            <a:ext cx="9572625" cy="5847755"/>
          </a:xfrm>
        </p:spPr>
        <p:txBody>
          <a:bodyPr/>
          <a:lstStyle/>
          <a:p>
            <a:pPr marL="0" indent="0">
              <a:buNone/>
            </a:pPr>
            <a:r>
              <a:rPr lang="en-US" b="1" dirty="0">
                <a:latin typeface="+mj-lt"/>
              </a:rPr>
              <a:t>Monitor alerts offer the following benefits:</a:t>
            </a:r>
          </a:p>
          <a:p>
            <a:pPr marL="571500" lvl="1" indent="-342900">
              <a:buFont typeface="Arial" panose="020B0604020202020204" pitchFamily="34" charset="0"/>
              <a:buChar char="•"/>
            </a:pPr>
            <a:r>
              <a:rPr lang="en-US" dirty="0">
                <a:latin typeface="+mj-lt"/>
              </a:rPr>
              <a:t>Better notification system</a:t>
            </a:r>
          </a:p>
          <a:p>
            <a:pPr marL="571500" lvl="1" indent="-342900">
              <a:buFont typeface="Arial" panose="020B0604020202020204" pitchFamily="34" charset="0"/>
              <a:buChar char="•"/>
            </a:pPr>
            <a:r>
              <a:rPr lang="en-US" dirty="0">
                <a:latin typeface="+mj-lt"/>
              </a:rPr>
              <a:t>A unified authoring experience</a:t>
            </a:r>
          </a:p>
          <a:p>
            <a:pPr marL="571500" lvl="1" indent="-342900">
              <a:buFont typeface="Arial" panose="020B0604020202020204" pitchFamily="34" charset="0"/>
              <a:buChar char="•"/>
            </a:pPr>
            <a:r>
              <a:rPr lang="en-US" dirty="0">
                <a:latin typeface="+mj-lt"/>
              </a:rPr>
              <a:t>View Log analytics in Azure Portal</a:t>
            </a:r>
          </a:p>
          <a:p>
            <a:pPr marL="571500" lvl="1" indent="-342900">
              <a:buFont typeface="Arial" panose="020B0604020202020204" pitchFamily="34" charset="0"/>
              <a:buChar char="•"/>
            </a:pPr>
            <a:r>
              <a:rPr lang="en-US" dirty="0">
                <a:latin typeface="+mj-lt"/>
              </a:rPr>
              <a:t>Separation of Fired Alerts and alert rules</a:t>
            </a:r>
          </a:p>
          <a:p>
            <a:pPr marL="571500" lvl="1" indent="-342900">
              <a:buFont typeface="Arial" panose="020B0604020202020204" pitchFamily="34" charset="0"/>
              <a:buChar char="•"/>
            </a:pPr>
            <a:r>
              <a:rPr lang="en-US" dirty="0">
                <a:latin typeface="+mj-lt"/>
              </a:rPr>
              <a:t>Better workflow</a:t>
            </a:r>
          </a:p>
          <a:p>
            <a:pPr marL="571500" lvl="1" indent="-342900">
              <a:buFont typeface="Arial" panose="020B0604020202020204" pitchFamily="34" charset="0"/>
              <a:buChar char="•"/>
            </a:pPr>
            <a:endParaRPr lang="en-US" dirty="0">
              <a:latin typeface="+mj-lt"/>
            </a:endParaRPr>
          </a:p>
          <a:p>
            <a:pPr marL="0" indent="0">
              <a:buNone/>
            </a:pPr>
            <a:r>
              <a:rPr lang="en-US" b="1" dirty="0">
                <a:latin typeface="+mj-lt"/>
              </a:rPr>
              <a:t>Alerts can be set based on:</a:t>
            </a:r>
          </a:p>
          <a:p>
            <a:pPr marL="571500" lvl="1" indent="-342900">
              <a:buFont typeface="Arial" panose="020B0604020202020204" pitchFamily="34" charset="0"/>
              <a:buChar char="•"/>
            </a:pPr>
            <a:r>
              <a:rPr lang="en-US" dirty="0">
                <a:latin typeface="+mj-lt"/>
              </a:rPr>
              <a:t>Metric values</a:t>
            </a:r>
          </a:p>
          <a:p>
            <a:pPr marL="571500" lvl="1" indent="-342900">
              <a:buFont typeface="Arial" panose="020B0604020202020204" pitchFamily="34" charset="0"/>
              <a:buChar char="•"/>
            </a:pPr>
            <a:r>
              <a:rPr lang="en-US" dirty="0">
                <a:latin typeface="+mj-lt"/>
              </a:rPr>
              <a:t>Log search queries</a:t>
            </a:r>
          </a:p>
          <a:p>
            <a:pPr marL="571500" lvl="1" indent="-342900">
              <a:buFont typeface="Arial" panose="020B0604020202020204" pitchFamily="34" charset="0"/>
              <a:buChar char="•"/>
            </a:pPr>
            <a:r>
              <a:rPr lang="en-US" dirty="0">
                <a:latin typeface="+mj-lt"/>
              </a:rPr>
              <a:t>Activity log events</a:t>
            </a:r>
          </a:p>
          <a:p>
            <a:pPr marL="571500" lvl="1" indent="-342900">
              <a:buFont typeface="Arial" panose="020B0604020202020204" pitchFamily="34" charset="0"/>
              <a:buChar char="•"/>
            </a:pPr>
            <a:r>
              <a:rPr lang="en-US" dirty="0">
                <a:latin typeface="+mj-lt"/>
              </a:rPr>
              <a:t>Health of the underlying Azure platform</a:t>
            </a:r>
          </a:p>
          <a:p>
            <a:pPr marL="571500" lvl="1" indent="-342900">
              <a:buFont typeface="Arial" panose="020B0604020202020204" pitchFamily="34" charset="0"/>
              <a:buChar char="•"/>
            </a:pPr>
            <a:r>
              <a:rPr lang="en-US" dirty="0">
                <a:latin typeface="+mj-lt"/>
              </a:rPr>
              <a:t>Tests for web site availability</a:t>
            </a:r>
          </a:p>
          <a:p>
            <a:pPr marL="571500" lvl="1" indent="-342900">
              <a:buFont typeface="Arial" panose="020B0604020202020204" pitchFamily="34" charset="0"/>
              <a:buChar char="•"/>
            </a:pPr>
            <a:endParaRPr lang="en-US" dirty="0">
              <a:latin typeface="+mj-lt"/>
            </a:endParaRPr>
          </a:p>
          <a:p>
            <a:pPr marL="0" indent="0">
              <a:buNone/>
            </a:pPr>
            <a:r>
              <a:rPr lang="en-US" b="1" dirty="0">
                <a:latin typeface="+mj-lt"/>
              </a:rPr>
              <a:t>Alert states include:</a:t>
            </a:r>
          </a:p>
          <a:p>
            <a:pPr marL="571500" lvl="1" indent="-342900">
              <a:buFont typeface="Arial" panose="020B0604020202020204" pitchFamily="34" charset="0"/>
              <a:buChar char="•"/>
            </a:pPr>
            <a:r>
              <a:rPr lang="en-US" dirty="0">
                <a:latin typeface="+mj-lt"/>
              </a:rPr>
              <a:t>New </a:t>
            </a:r>
          </a:p>
          <a:p>
            <a:pPr marL="571500" lvl="1" indent="-342900">
              <a:buFont typeface="Arial" panose="020B0604020202020204" pitchFamily="34" charset="0"/>
              <a:buChar char="•"/>
            </a:pPr>
            <a:r>
              <a:rPr lang="en-US" dirty="0">
                <a:latin typeface="+mj-lt"/>
              </a:rPr>
              <a:t>Acknowledged</a:t>
            </a:r>
          </a:p>
          <a:p>
            <a:pPr marL="571500" lvl="1" indent="-342900">
              <a:buFont typeface="Arial" panose="020B0604020202020204" pitchFamily="34" charset="0"/>
              <a:buChar char="•"/>
            </a:pPr>
            <a:r>
              <a:rPr lang="en-US" dirty="0">
                <a:latin typeface="+mj-lt"/>
              </a:rPr>
              <a:t>Closed</a:t>
            </a:r>
          </a:p>
          <a:p>
            <a:endParaRPr lang="en-US" dirty="0">
              <a:latin typeface="+mj-lt"/>
            </a:endParaRPr>
          </a:p>
        </p:txBody>
      </p:sp>
      <p:sp>
        <p:nvSpPr>
          <p:cNvPr id="3" name="Title 2">
            <a:extLst>
              <a:ext uri="{FF2B5EF4-FFF2-40B4-BE49-F238E27FC236}">
                <a16:creationId xmlns:a16="http://schemas.microsoft.com/office/drawing/2014/main" id="{880B4E61-0460-4EB3-BF0D-2CB62A80DDCE}"/>
              </a:ext>
            </a:extLst>
          </p:cNvPr>
          <p:cNvSpPr>
            <a:spLocks noGrp="1"/>
          </p:cNvSpPr>
          <p:nvPr>
            <p:ph type="title"/>
          </p:nvPr>
        </p:nvSpPr>
        <p:spPr>
          <a:xfrm>
            <a:off x="432865" y="385354"/>
            <a:ext cx="11533187" cy="411162"/>
          </a:xfrm>
        </p:spPr>
        <p:txBody>
          <a:bodyPr/>
          <a:lstStyle/>
          <a:p>
            <a:r>
              <a:rPr lang="en-US" b="1" dirty="0"/>
              <a:t>Azure Monitor Alerts</a:t>
            </a:r>
          </a:p>
        </p:txBody>
      </p:sp>
    </p:spTree>
    <p:extLst>
      <p:ext uri="{BB962C8B-B14F-4D97-AF65-F5344CB8AC3E}">
        <p14:creationId xmlns:p14="http://schemas.microsoft.com/office/powerpoint/2010/main" val="388128647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0B4E61-0460-4EB3-BF0D-2CB62A80DDCE}"/>
              </a:ext>
            </a:extLst>
          </p:cNvPr>
          <p:cNvSpPr>
            <a:spLocks noGrp="1"/>
          </p:cNvSpPr>
          <p:nvPr>
            <p:ph type="title"/>
          </p:nvPr>
        </p:nvSpPr>
        <p:spPr/>
        <p:txBody>
          <a:bodyPr/>
          <a:lstStyle/>
          <a:p>
            <a:r>
              <a:rPr lang="en-US" b="1" dirty="0"/>
              <a:t>Creating Alert Rules (1 of 2)</a:t>
            </a:r>
          </a:p>
        </p:txBody>
      </p:sp>
      <p:pic>
        <p:nvPicPr>
          <p:cNvPr id="4" name="Picture 3">
            <a:extLst>
              <a:ext uri="{FF2B5EF4-FFF2-40B4-BE49-F238E27FC236}">
                <a16:creationId xmlns:a16="http://schemas.microsoft.com/office/drawing/2014/main" id="{3106C3F0-FB41-48CB-B864-5FF4E0B7DB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028" y="1536231"/>
            <a:ext cx="6850154" cy="4711569"/>
          </a:xfrm>
          <a:prstGeom prst="rect">
            <a:avLst/>
          </a:prstGeom>
        </p:spPr>
      </p:pic>
    </p:spTree>
    <p:extLst>
      <p:ext uri="{BB962C8B-B14F-4D97-AF65-F5344CB8AC3E}">
        <p14:creationId xmlns:p14="http://schemas.microsoft.com/office/powerpoint/2010/main" val="95300086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13547" y="1478783"/>
            <a:ext cx="9572625" cy="4431983"/>
          </a:xfrm>
        </p:spPr>
        <p:txBody>
          <a:bodyPr/>
          <a:lstStyle/>
          <a:p>
            <a:pPr marL="0" indent="0">
              <a:spcAft>
                <a:spcPts val="1200"/>
              </a:spcAft>
              <a:buNone/>
            </a:pPr>
            <a:r>
              <a:rPr lang="en-US" sz="2400" b="1" dirty="0">
                <a:latin typeface="+mj-lt"/>
              </a:rPr>
              <a:t>Key attributes of an alert rule include:</a:t>
            </a:r>
          </a:p>
          <a:p>
            <a:pPr marL="571500" lvl="1" indent="-342900">
              <a:spcAft>
                <a:spcPts val="1200"/>
              </a:spcAft>
              <a:buFont typeface="Arial" panose="020B0604020202020204" pitchFamily="34" charset="0"/>
              <a:buChar char="•"/>
            </a:pPr>
            <a:r>
              <a:rPr lang="en-US" sz="2400" dirty="0">
                <a:latin typeface="+mj-lt"/>
              </a:rPr>
              <a:t>Target source</a:t>
            </a:r>
          </a:p>
          <a:p>
            <a:pPr marL="571500" lvl="1" indent="-342900">
              <a:spcAft>
                <a:spcPts val="1200"/>
              </a:spcAft>
              <a:buFont typeface="Arial" panose="020B0604020202020204" pitchFamily="34" charset="0"/>
              <a:buChar char="•"/>
            </a:pPr>
            <a:r>
              <a:rPr lang="en-US" sz="2400" dirty="0">
                <a:latin typeface="+mj-lt"/>
              </a:rPr>
              <a:t>Signal</a:t>
            </a:r>
          </a:p>
          <a:p>
            <a:pPr marL="571500" lvl="1" indent="-342900">
              <a:spcAft>
                <a:spcPts val="1200"/>
              </a:spcAft>
              <a:buFont typeface="Arial" panose="020B0604020202020204" pitchFamily="34" charset="0"/>
              <a:buChar char="•"/>
            </a:pPr>
            <a:r>
              <a:rPr lang="en-US" sz="2400" dirty="0">
                <a:latin typeface="+mj-lt"/>
              </a:rPr>
              <a:t>Criteria</a:t>
            </a:r>
          </a:p>
          <a:p>
            <a:pPr marL="571500" lvl="1" indent="-342900">
              <a:spcAft>
                <a:spcPts val="1200"/>
              </a:spcAft>
              <a:buFont typeface="Arial" panose="020B0604020202020204" pitchFamily="34" charset="0"/>
              <a:buChar char="•"/>
            </a:pPr>
            <a:r>
              <a:rPr lang="en-US" sz="2400" dirty="0">
                <a:latin typeface="+mj-lt"/>
              </a:rPr>
              <a:t>Alert name</a:t>
            </a:r>
          </a:p>
          <a:p>
            <a:pPr marL="571500" lvl="1" indent="-342900">
              <a:spcAft>
                <a:spcPts val="1200"/>
              </a:spcAft>
              <a:buFont typeface="Arial" panose="020B0604020202020204" pitchFamily="34" charset="0"/>
              <a:buChar char="•"/>
            </a:pPr>
            <a:r>
              <a:rPr lang="en-US" sz="2400" dirty="0">
                <a:latin typeface="+mj-lt"/>
              </a:rPr>
              <a:t>Alert description</a:t>
            </a:r>
          </a:p>
          <a:p>
            <a:pPr marL="571500" lvl="1" indent="-342900">
              <a:spcAft>
                <a:spcPts val="1200"/>
              </a:spcAft>
              <a:buFont typeface="Arial" panose="020B0604020202020204" pitchFamily="34" charset="0"/>
              <a:buChar char="•"/>
            </a:pPr>
            <a:r>
              <a:rPr lang="en-US" sz="2400" dirty="0">
                <a:latin typeface="+mj-lt"/>
              </a:rPr>
              <a:t>Security</a:t>
            </a:r>
          </a:p>
          <a:p>
            <a:pPr marL="571500" lvl="1" indent="-342900">
              <a:spcAft>
                <a:spcPts val="1200"/>
              </a:spcAft>
              <a:buFont typeface="Arial" panose="020B0604020202020204" pitchFamily="34" charset="0"/>
              <a:buChar char="•"/>
            </a:pPr>
            <a:r>
              <a:rPr lang="en-US" sz="2400" dirty="0">
                <a:latin typeface="+mj-lt"/>
              </a:rPr>
              <a:t>Action </a:t>
            </a:r>
          </a:p>
          <a:p>
            <a:pPr>
              <a:spcAft>
                <a:spcPts val="1200"/>
              </a:spcAft>
            </a:pPr>
            <a:endParaRPr lang="en-US" dirty="0">
              <a:latin typeface="+mj-lt"/>
            </a:endParaRPr>
          </a:p>
        </p:txBody>
      </p:sp>
      <p:sp>
        <p:nvSpPr>
          <p:cNvPr id="3" name="Title 2">
            <a:extLst>
              <a:ext uri="{FF2B5EF4-FFF2-40B4-BE49-F238E27FC236}">
                <a16:creationId xmlns:a16="http://schemas.microsoft.com/office/drawing/2014/main" id="{880B4E61-0460-4EB3-BF0D-2CB62A80DDCE}"/>
              </a:ext>
            </a:extLst>
          </p:cNvPr>
          <p:cNvSpPr>
            <a:spLocks noGrp="1"/>
          </p:cNvSpPr>
          <p:nvPr>
            <p:ph type="title"/>
          </p:nvPr>
        </p:nvSpPr>
        <p:spPr/>
        <p:txBody>
          <a:bodyPr/>
          <a:lstStyle/>
          <a:p>
            <a:r>
              <a:rPr lang="en-US" b="1" dirty="0"/>
              <a:t>Creating Alert Rules (2 of 2)</a:t>
            </a:r>
            <a:endParaRPr lang="en-US" dirty="0"/>
          </a:p>
        </p:txBody>
      </p:sp>
    </p:spTree>
    <p:extLst>
      <p:ext uri="{BB962C8B-B14F-4D97-AF65-F5344CB8AC3E}">
        <p14:creationId xmlns:p14="http://schemas.microsoft.com/office/powerpoint/2010/main" val="178163747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297920"/>
            <a:ext cx="9572625" cy="3539430"/>
          </a:xfrm>
        </p:spPr>
        <p:txBody>
          <a:bodyPr/>
          <a:lstStyle/>
          <a:p>
            <a:pPr>
              <a:spcAft>
                <a:spcPts val="1200"/>
              </a:spcAft>
            </a:pPr>
            <a:r>
              <a:rPr lang="en-US" sz="2400" dirty="0">
                <a:latin typeface="+mj-lt"/>
              </a:rPr>
              <a:t>Automatic runbook</a:t>
            </a:r>
          </a:p>
          <a:p>
            <a:pPr>
              <a:spcAft>
                <a:spcPts val="1200"/>
              </a:spcAft>
            </a:pPr>
            <a:r>
              <a:rPr lang="en-US" sz="2400" dirty="0">
                <a:latin typeface="+mj-lt"/>
              </a:rPr>
              <a:t>Azure Function</a:t>
            </a:r>
          </a:p>
          <a:p>
            <a:pPr>
              <a:spcAft>
                <a:spcPts val="1200"/>
              </a:spcAft>
            </a:pPr>
            <a:r>
              <a:rPr lang="en-US" sz="2400" dirty="0">
                <a:latin typeface="+mj-lt"/>
              </a:rPr>
              <a:t>Email Azure Resource Manager role</a:t>
            </a:r>
          </a:p>
          <a:p>
            <a:pPr>
              <a:spcAft>
                <a:spcPts val="1200"/>
              </a:spcAft>
            </a:pPr>
            <a:r>
              <a:rPr lang="en-US" sz="2400" dirty="0">
                <a:latin typeface="+mj-lt"/>
              </a:rPr>
              <a:t>Email/SMS/Push/Voice</a:t>
            </a:r>
          </a:p>
          <a:p>
            <a:pPr>
              <a:spcAft>
                <a:spcPts val="1200"/>
              </a:spcAft>
            </a:pPr>
            <a:r>
              <a:rPr lang="en-US" sz="2400" dirty="0">
                <a:latin typeface="+mj-lt"/>
              </a:rPr>
              <a:t>ITSM</a:t>
            </a:r>
          </a:p>
          <a:p>
            <a:pPr>
              <a:spcAft>
                <a:spcPts val="1200"/>
              </a:spcAft>
            </a:pPr>
            <a:r>
              <a:rPr lang="en-US" sz="2400" dirty="0">
                <a:latin typeface="+mj-lt"/>
              </a:rPr>
              <a:t>Logic App</a:t>
            </a:r>
          </a:p>
          <a:p>
            <a:pPr>
              <a:spcAft>
                <a:spcPts val="1200"/>
              </a:spcAft>
            </a:pPr>
            <a:r>
              <a:rPr lang="en-US" sz="2400" dirty="0">
                <a:latin typeface="+mj-lt"/>
              </a:rPr>
              <a:t>Webhook</a:t>
            </a:r>
          </a:p>
          <a:p>
            <a:endParaRPr lang="en-US" dirty="0"/>
          </a:p>
        </p:txBody>
      </p:sp>
      <p:sp>
        <p:nvSpPr>
          <p:cNvPr id="3" name="Title 2">
            <a:extLst>
              <a:ext uri="{FF2B5EF4-FFF2-40B4-BE49-F238E27FC236}">
                <a16:creationId xmlns:a16="http://schemas.microsoft.com/office/drawing/2014/main" id="{880B4E61-0460-4EB3-BF0D-2CB62A80DDCE}"/>
              </a:ext>
            </a:extLst>
          </p:cNvPr>
          <p:cNvSpPr>
            <a:spLocks noGrp="1"/>
          </p:cNvSpPr>
          <p:nvPr>
            <p:ph type="title"/>
          </p:nvPr>
        </p:nvSpPr>
        <p:spPr/>
        <p:txBody>
          <a:bodyPr/>
          <a:lstStyle/>
          <a:p>
            <a:r>
              <a:rPr lang="en-US" b="1" dirty="0"/>
              <a:t>Action Groups</a:t>
            </a:r>
          </a:p>
        </p:txBody>
      </p:sp>
      <p:pic>
        <p:nvPicPr>
          <p:cNvPr id="4" name="Picture 3">
            <a:extLst>
              <a:ext uri="{FF2B5EF4-FFF2-40B4-BE49-F238E27FC236}">
                <a16:creationId xmlns:a16="http://schemas.microsoft.com/office/drawing/2014/main" id="{E0063678-52F3-47C4-92E1-4F2E42B791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687" y="752073"/>
            <a:ext cx="4135609" cy="5490377"/>
          </a:xfrm>
          <a:prstGeom prst="rect">
            <a:avLst/>
          </a:prstGeom>
        </p:spPr>
      </p:pic>
    </p:spTree>
    <p:extLst>
      <p:ext uri="{BB962C8B-B14F-4D97-AF65-F5344CB8AC3E}">
        <p14:creationId xmlns:p14="http://schemas.microsoft.com/office/powerpoint/2010/main" val="184001419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38EEFF-7D0E-7541-BEA8-01DC84FFB058}"/>
              </a:ext>
            </a:extLst>
          </p:cNvPr>
          <p:cNvSpPr>
            <a:spLocks noGrp="1"/>
          </p:cNvSpPr>
          <p:nvPr>
            <p:ph type="title"/>
          </p:nvPr>
        </p:nvSpPr>
        <p:spPr/>
        <p:txBody>
          <a:bodyPr/>
          <a:lstStyle/>
          <a:p>
            <a:r>
              <a:rPr lang="en-US" b="1" dirty="0"/>
              <a:t>Demonstration: Alerts</a:t>
            </a:r>
          </a:p>
        </p:txBody>
      </p:sp>
      <p:sp>
        <p:nvSpPr>
          <p:cNvPr id="5" name="Text Placeholder 4">
            <a:extLst>
              <a:ext uri="{FF2B5EF4-FFF2-40B4-BE49-F238E27FC236}">
                <a16:creationId xmlns:a16="http://schemas.microsoft.com/office/drawing/2014/main" id="{247B9803-7607-B647-9C54-0A9DF76C5399}"/>
              </a:ext>
            </a:extLst>
          </p:cNvPr>
          <p:cNvSpPr>
            <a:spLocks noGrp="1"/>
          </p:cNvSpPr>
          <p:nvPr>
            <p:ph type="body" sz="quarter" idx="15"/>
          </p:nvPr>
        </p:nvSpPr>
        <p:spPr>
          <a:xfrm>
            <a:off x="532020" y="4411662"/>
            <a:ext cx="5521944" cy="1415772"/>
          </a:xfrm>
        </p:spPr>
        <p:txBody>
          <a:bodyPr/>
          <a:lstStyle/>
          <a:p>
            <a:pPr marL="342900" indent="-342900">
              <a:buFont typeface="Arial" panose="020B0604020202020204" pitchFamily="34" charset="0"/>
              <a:buChar char="•"/>
            </a:pPr>
            <a:r>
              <a:rPr lang="en-US" sz="2000" dirty="0"/>
              <a:t>Create an alert rule</a:t>
            </a:r>
          </a:p>
          <a:p>
            <a:pPr marL="342900" indent="-342900">
              <a:buFont typeface="Arial" panose="020B0604020202020204" pitchFamily="34" charset="0"/>
              <a:buChar char="•"/>
            </a:pPr>
            <a:r>
              <a:rPr lang="en-US" sz="2000" dirty="0"/>
              <a:t>Explore alert targets</a:t>
            </a:r>
          </a:p>
          <a:p>
            <a:pPr marL="342900" indent="-342900">
              <a:buFont typeface="Arial" panose="020B0604020202020204" pitchFamily="34" charset="0"/>
              <a:buChar char="•"/>
            </a:pPr>
            <a:r>
              <a:rPr lang="en-US" sz="2000" dirty="0"/>
              <a:t>Explore alert conditions</a:t>
            </a:r>
          </a:p>
          <a:p>
            <a:pPr marL="342900" indent="-342900">
              <a:buFont typeface="Arial" panose="020B0604020202020204" pitchFamily="34" charset="0"/>
              <a:buChar char="•"/>
            </a:pPr>
            <a:r>
              <a:rPr lang="en-US" sz="2000" dirty="0"/>
              <a:t>Explore alert details</a:t>
            </a:r>
          </a:p>
        </p:txBody>
      </p:sp>
    </p:spTree>
    <p:extLst>
      <p:ext uri="{BB962C8B-B14F-4D97-AF65-F5344CB8AC3E}">
        <p14:creationId xmlns:p14="http://schemas.microsoft.com/office/powerpoint/2010/main" val="104809376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br>
              <a:rPr lang="en-US" b="1" dirty="0"/>
            </a:br>
            <a:r>
              <a:rPr lang="en-US" b="1" dirty="0"/>
              <a:t>Log Analytics</a:t>
            </a:r>
          </a:p>
        </p:txBody>
      </p:sp>
      <p:pic>
        <p:nvPicPr>
          <p:cNvPr id="2" name="Graphic 1">
            <a:extLst>
              <a:ext uri="{FF2B5EF4-FFF2-40B4-BE49-F238E27FC236}">
                <a16:creationId xmlns:a16="http://schemas.microsoft.com/office/drawing/2014/main" id="{0812F01B-1394-4A2B-857D-30B632B5BA9A}"/>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18379" y="4466042"/>
            <a:ext cx="3995763" cy="2380896"/>
          </a:xfrm>
          <a:prstGeom prst="rect">
            <a:avLst/>
          </a:prstGeom>
        </p:spPr>
      </p:pic>
    </p:spTree>
    <p:extLst>
      <p:ext uri="{BB962C8B-B14F-4D97-AF65-F5344CB8AC3E}">
        <p14:creationId xmlns:p14="http://schemas.microsoft.com/office/powerpoint/2010/main" val="392888261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195050"/>
            <a:ext cx="9572625" cy="1538883"/>
          </a:xfrm>
        </p:spPr>
        <p:txBody>
          <a:bodyPr/>
          <a:lstStyle/>
          <a:p>
            <a:pPr>
              <a:spcAft>
                <a:spcPts val="1200"/>
              </a:spcAft>
            </a:pPr>
            <a:r>
              <a:rPr lang="en-US" dirty="0">
                <a:latin typeface="+mj-lt"/>
              </a:rPr>
              <a:t>Log Analytics helps collect and analyze data </a:t>
            </a:r>
            <a:br>
              <a:rPr lang="en-US" dirty="0">
                <a:latin typeface="+mj-lt"/>
              </a:rPr>
            </a:br>
            <a:r>
              <a:rPr lang="en-US" dirty="0">
                <a:latin typeface="+mj-lt"/>
              </a:rPr>
              <a:t>generated in the cloud and on-premises </a:t>
            </a:r>
          </a:p>
          <a:p>
            <a:pPr>
              <a:spcAft>
                <a:spcPts val="1200"/>
              </a:spcAft>
            </a:pPr>
            <a:r>
              <a:rPr lang="en-US" dirty="0">
                <a:latin typeface="+mj-lt"/>
              </a:rPr>
              <a:t>Example 1 – Assessing updates</a:t>
            </a:r>
          </a:p>
          <a:p>
            <a:pPr>
              <a:spcAft>
                <a:spcPts val="1200"/>
              </a:spcAft>
            </a:pPr>
            <a:r>
              <a:rPr lang="en-US" dirty="0">
                <a:latin typeface="+mj-lt"/>
              </a:rPr>
              <a:t>Example 2 – Change tracking</a:t>
            </a:r>
          </a:p>
        </p:txBody>
      </p:sp>
      <p:sp>
        <p:nvSpPr>
          <p:cNvPr id="3" name="Title 2">
            <a:extLst>
              <a:ext uri="{FF2B5EF4-FFF2-40B4-BE49-F238E27FC236}">
                <a16:creationId xmlns:a16="http://schemas.microsoft.com/office/drawing/2014/main" id="{880B4E61-0460-4EB3-BF0D-2CB62A80DDCE}"/>
              </a:ext>
            </a:extLst>
          </p:cNvPr>
          <p:cNvSpPr>
            <a:spLocks noGrp="1"/>
          </p:cNvSpPr>
          <p:nvPr>
            <p:ph type="title"/>
          </p:nvPr>
        </p:nvSpPr>
        <p:spPr/>
        <p:txBody>
          <a:bodyPr/>
          <a:lstStyle/>
          <a:p>
            <a:r>
              <a:rPr lang="en-US" b="1" dirty="0"/>
              <a:t>Log Analytics</a:t>
            </a:r>
          </a:p>
        </p:txBody>
      </p:sp>
      <p:pic>
        <p:nvPicPr>
          <p:cNvPr id="4" name="Picture 3">
            <a:extLst>
              <a:ext uri="{FF2B5EF4-FFF2-40B4-BE49-F238E27FC236}">
                <a16:creationId xmlns:a16="http://schemas.microsoft.com/office/drawing/2014/main" id="{81A84D55-D7EE-4959-9FBB-1AF2DF5795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2010" y="926265"/>
            <a:ext cx="5294630" cy="5516163"/>
          </a:xfrm>
          <a:prstGeom prst="rect">
            <a:avLst/>
          </a:prstGeom>
        </p:spPr>
      </p:pic>
    </p:spTree>
    <p:extLst>
      <p:ext uri="{BB962C8B-B14F-4D97-AF65-F5344CB8AC3E}">
        <p14:creationId xmlns:p14="http://schemas.microsoft.com/office/powerpoint/2010/main" val="209960617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24305" y="1256907"/>
            <a:ext cx="10495630" cy="3154710"/>
          </a:xfrm>
        </p:spPr>
        <p:txBody>
          <a:bodyPr/>
          <a:lstStyle/>
          <a:p>
            <a:pPr marL="0" indent="0">
              <a:buNone/>
            </a:pPr>
            <a:r>
              <a:rPr lang="en-US" sz="2400" dirty="0">
                <a:latin typeface="+mj-lt"/>
              </a:rPr>
              <a:t>To get started with Log Analytics you need to add a workspace with the following settings:</a:t>
            </a:r>
          </a:p>
          <a:p>
            <a:pPr marL="571500" lvl="1" indent="-342900">
              <a:spcAft>
                <a:spcPts val="600"/>
              </a:spcAft>
              <a:buFont typeface="Arial" panose="020B0604020202020204" pitchFamily="34" charset="0"/>
              <a:buChar char="•"/>
            </a:pPr>
            <a:r>
              <a:rPr lang="en-US" sz="2400" dirty="0">
                <a:latin typeface="+mj-lt"/>
              </a:rPr>
              <a:t>name</a:t>
            </a:r>
          </a:p>
          <a:p>
            <a:pPr marL="571500" lvl="1" indent="-342900">
              <a:spcAft>
                <a:spcPts val="600"/>
              </a:spcAft>
              <a:buFont typeface="Arial" panose="020B0604020202020204" pitchFamily="34" charset="0"/>
              <a:buChar char="•"/>
            </a:pPr>
            <a:r>
              <a:rPr lang="en-US" sz="2400" dirty="0">
                <a:latin typeface="+mj-lt"/>
              </a:rPr>
              <a:t>subscription</a:t>
            </a:r>
          </a:p>
          <a:p>
            <a:pPr marL="571500" lvl="1" indent="-342900">
              <a:spcAft>
                <a:spcPts val="600"/>
              </a:spcAft>
              <a:buFont typeface="Arial" panose="020B0604020202020204" pitchFamily="34" charset="0"/>
              <a:buChar char="•"/>
            </a:pPr>
            <a:r>
              <a:rPr lang="en-US" sz="2400" dirty="0">
                <a:latin typeface="+mj-lt"/>
              </a:rPr>
              <a:t>resource group</a:t>
            </a:r>
          </a:p>
          <a:p>
            <a:pPr marL="571500" lvl="1" indent="-342900">
              <a:spcAft>
                <a:spcPts val="600"/>
              </a:spcAft>
              <a:buFont typeface="Arial" panose="020B0604020202020204" pitchFamily="34" charset="0"/>
              <a:buChar char="•"/>
            </a:pPr>
            <a:r>
              <a:rPr lang="en-US" sz="2400" dirty="0">
                <a:latin typeface="+mj-lt"/>
              </a:rPr>
              <a:t>Azure region</a:t>
            </a:r>
          </a:p>
          <a:p>
            <a:pPr marL="571500" lvl="1" indent="-342900">
              <a:spcAft>
                <a:spcPts val="600"/>
              </a:spcAft>
              <a:buFont typeface="Arial" panose="020B0604020202020204" pitchFamily="34" charset="0"/>
              <a:buChar char="•"/>
            </a:pPr>
            <a:r>
              <a:rPr lang="en-US" sz="2400" dirty="0">
                <a:latin typeface="+mj-lt"/>
              </a:rPr>
              <a:t>per GB pricing plan (automatically applied)</a:t>
            </a:r>
          </a:p>
          <a:p>
            <a:endParaRPr lang="en-US" dirty="0"/>
          </a:p>
        </p:txBody>
      </p:sp>
      <p:sp>
        <p:nvSpPr>
          <p:cNvPr id="3" name="Title 2">
            <a:extLst>
              <a:ext uri="{FF2B5EF4-FFF2-40B4-BE49-F238E27FC236}">
                <a16:creationId xmlns:a16="http://schemas.microsoft.com/office/drawing/2014/main" id="{880B4E61-0460-4EB3-BF0D-2CB62A80DDCE}"/>
              </a:ext>
            </a:extLst>
          </p:cNvPr>
          <p:cNvSpPr>
            <a:spLocks noGrp="1"/>
          </p:cNvSpPr>
          <p:nvPr>
            <p:ph type="title"/>
          </p:nvPr>
        </p:nvSpPr>
        <p:spPr/>
        <p:txBody>
          <a:bodyPr/>
          <a:lstStyle/>
          <a:p>
            <a:r>
              <a:rPr lang="en-US" b="1" dirty="0"/>
              <a:t>Create a Workspace</a:t>
            </a:r>
          </a:p>
        </p:txBody>
      </p:sp>
      <p:pic>
        <p:nvPicPr>
          <p:cNvPr id="4" name="Picture 3">
            <a:extLst>
              <a:ext uri="{FF2B5EF4-FFF2-40B4-BE49-F238E27FC236}">
                <a16:creationId xmlns:a16="http://schemas.microsoft.com/office/drawing/2014/main" id="{0CF6DF07-DC1C-4929-9E80-2A4005FE11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7258" y="1838708"/>
            <a:ext cx="3681102" cy="4653262"/>
          </a:xfrm>
          <a:prstGeom prst="rect">
            <a:avLst/>
          </a:prstGeom>
        </p:spPr>
      </p:pic>
    </p:spTree>
    <p:extLst>
      <p:ext uri="{BB962C8B-B14F-4D97-AF65-F5344CB8AC3E}">
        <p14:creationId xmlns:p14="http://schemas.microsoft.com/office/powerpoint/2010/main" val="280391311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br>
              <a:rPr lang="en-US" b="1" dirty="0"/>
            </a:br>
            <a:r>
              <a:rPr lang="en-US" b="1" dirty="0"/>
              <a:t>Azure Infrastructure Security Monitoring</a:t>
            </a:r>
          </a:p>
        </p:txBody>
      </p:sp>
      <p:pic>
        <p:nvPicPr>
          <p:cNvPr id="3" name="Graphic 5" descr="Azure Monitor logo">
            <a:extLst>
              <a:ext uri="{FF2B5EF4-FFF2-40B4-BE49-F238E27FC236}">
                <a16:creationId xmlns:a16="http://schemas.microsoft.com/office/drawing/2014/main" id="{A2093D23-A43B-4D9A-864A-D8053E314CB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688790" y="5373445"/>
            <a:ext cx="1333165" cy="1242663"/>
          </a:xfrm>
          <a:prstGeom prst="rect">
            <a:avLst/>
          </a:prstGeom>
        </p:spPr>
      </p:pic>
    </p:spTree>
    <p:extLst>
      <p:ext uri="{BB962C8B-B14F-4D97-AF65-F5344CB8AC3E}">
        <p14:creationId xmlns:p14="http://schemas.microsoft.com/office/powerpoint/2010/main" val="228175052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43640"/>
            <a:ext cx="10964862" cy="615553"/>
          </a:xfrm>
        </p:spPr>
        <p:txBody>
          <a:bodyPr/>
          <a:lstStyle/>
          <a:p>
            <a:pPr marL="0" indent="0">
              <a:buNone/>
            </a:pPr>
            <a:r>
              <a:rPr lang="en-US" sz="2400" dirty="0">
                <a:latin typeface="+mj-lt"/>
              </a:rPr>
              <a:t>Connected sources are resources that generate data collected by Log Analytics</a:t>
            </a:r>
          </a:p>
        </p:txBody>
      </p:sp>
      <p:sp>
        <p:nvSpPr>
          <p:cNvPr id="3" name="Title 2">
            <a:extLst>
              <a:ext uri="{FF2B5EF4-FFF2-40B4-BE49-F238E27FC236}">
                <a16:creationId xmlns:a16="http://schemas.microsoft.com/office/drawing/2014/main" id="{880B4E61-0460-4EB3-BF0D-2CB62A80DDCE}"/>
              </a:ext>
            </a:extLst>
          </p:cNvPr>
          <p:cNvSpPr>
            <a:spLocks noGrp="1"/>
          </p:cNvSpPr>
          <p:nvPr>
            <p:ph type="title"/>
          </p:nvPr>
        </p:nvSpPr>
        <p:spPr/>
        <p:txBody>
          <a:bodyPr/>
          <a:lstStyle/>
          <a:p>
            <a:r>
              <a:rPr lang="en-US" b="1" dirty="0"/>
              <a:t>Connected Sources (1 of 2)</a:t>
            </a:r>
          </a:p>
        </p:txBody>
      </p:sp>
      <p:pic>
        <p:nvPicPr>
          <p:cNvPr id="4" name="Picture 3">
            <a:extLst>
              <a:ext uri="{FF2B5EF4-FFF2-40B4-BE49-F238E27FC236}">
                <a16:creationId xmlns:a16="http://schemas.microsoft.com/office/drawing/2014/main" id="{B4DEB561-2DF9-49C1-9948-7724064D67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940" y="2296758"/>
            <a:ext cx="5510297" cy="2907104"/>
          </a:xfrm>
          <a:prstGeom prst="rect">
            <a:avLst/>
          </a:prstGeom>
        </p:spPr>
      </p:pic>
    </p:spTree>
    <p:extLst>
      <p:ext uri="{BB962C8B-B14F-4D97-AF65-F5344CB8AC3E}">
        <p14:creationId xmlns:p14="http://schemas.microsoft.com/office/powerpoint/2010/main" val="109509467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0B4E61-0460-4EB3-BF0D-2CB62A80DDCE}"/>
              </a:ext>
            </a:extLst>
          </p:cNvPr>
          <p:cNvSpPr>
            <a:spLocks noGrp="1"/>
          </p:cNvSpPr>
          <p:nvPr>
            <p:ph type="title"/>
          </p:nvPr>
        </p:nvSpPr>
        <p:spPr/>
        <p:txBody>
          <a:bodyPr/>
          <a:lstStyle/>
          <a:p>
            <a:r>
              <a:rPr lang="en-US" b="1" dirty="0"/>
              <a:t>Connected Sources (2 of 2)</a:t>
            </a:r>
            <a:endParaRPr lang="en-US" dirty="0"/>
          </a:p>
        </p:txBody>
      </p:sp>
      <p:pic>
        <p:nvPicPr>
          <p:cNvPr id="5" name="Picture 4">
            <a:extLst>
              <a:ext uri="{FF2B5EF4-FFF2-40B4-BE49-F238E27FC236}">
                <a16:creationId xmlns:a16="http://schemas.microsoft.com/office/drawing/2014/main" id="{ADE636C7-0C10-42E7-8E09-A94E9C5823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019" y="1749047"/>
            <a:ext cx="9751823" cy="3874830"/>
          </a:xfrm>
          <a:prstGeom prst="rect">
            <a:avLst/>
          </a:prstGeom>
        </p:spPr>
      </p:pic>
    </p:spTree>
    <p:extLst>
      <p:ext uri="{BB962C8B-B14F-4D97-AF65-F5344CB8AC3E}">
        <p14:creationId xmlns:p14="http://schemas.microsoft.com/office/powerpoint/2010/main" val="269249422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297920"/>
            <a:ext cx="9572625" cy="307777"/>
          </a:xfrm>
        </p:spPr>
        <p:txBody>
          <a:bodyPr/>
          <a:lstStyle/>
          <a:p>
            <a:pPr marL="0" indent="0">
              <a:buNone/>
            </a:pPr>
            <a:r>
              <a:rPr lang="en-US" sz="2400" dirty="0">
                <a:latin typeface="+mj-lt"/>
              </a:rPr>
              <a:t>Data sources represent data collected from connected sources</a:t>
            </a:r>
          </a:p>
        </p:txBody>
      </p:sp>
      <p:sp>
        <p:nvSpPr>
          <p:cNvPr id="3" name="Title 2">
            <a:extLst>
              <a:ext uri="{FF2B5EF4-FFF2-40B4-BE49-F238E27FC236}">
                <a16:creationId xmlns:a16="http://schemas.microsoft.com/office/drawing/2014/main" id="{880B4E61-0460-4EB3-BF0D-2CB62A80DDCE}"/>
              </a:ext>
            </a:extLst>
          </p:cNvPr>
          <p:cNvSpPr>
            <a:spLocks noGrp="1"/>
          </p:cNvSpPr>
          <p:nvPr>
            <p:ph type="title"/>
          </p:nvPr>
        </p:nvSpPr>
        <p:spPr/>
        <p:txBody>
          <a:bodyPr/>
          <a:lstStyle/>
          <a:p>
            <a:r>
              <a:rPr lang="en-US" b="1" dirty="0"/>
              <a:t>Data Sources (1 of 2)</a:t>
            </a:r>
          </a:p>
        </p:txBody>
      </p:sp>
      <p:pic>
        <p:nvPicPr>
          <p:cNvPr id="4" name="Picture 3">
            <a:extLst>
              <a:ext uri="{FF2B5EF4-FFF2-40B4-BE49-F238E27FC236}">
                <a16:creationId xmlns:a16="http://schemas.microsoft.com/office/drawing/2014/main" id="{355B81F5-7306-4235-A9E5-EE9C880A57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431" y="2175698"/>
            <a:ext cx="9048647" cy="3495040"/>
          </a:xfrm>
          <a:prstGeom prst="rect">
            <a:avLst/>
          </a:prstGeom>
        </p:spPr>
      </p:pic>
    </p:spTree>
    <p:extLst>
      <p:ext uri="{BB962C8B-B14F-4D97-AF65-F5344CB8AC3E}">
        <p14:creationId xmlns:p14="http://schemas.microsoft.com/office/powerpoint/2010/main" val="15691064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0B4E61-0460-4EB3-BF0D-2CB62A80DDCE}"/>
              </a:ext>
            </a:extLst>
          </p:cNvPr>
          <p:cNvSpPr>
            <a:spLocks noGrp="1"/>
          </p:cNvSpPr>
          <p:nvPr>
            <p:ph type="title"/>
          </p:nvPr>
        </p:nvSpPr>
        <p:spPr/>
        <p:txBody>
          <a:bodyPr/>
          <a:lstStyle/>
          <a:p>
            <a:r>
              <a:rPr lang="en-US" b="1" dirty="0"/>
              <a:t>Data Sources (2 of 2)</a:t>
            </a:r>
            <a:endParaRPr lang="en-US" dirty="0"/>
          </a:p>
        </p:txBody>
      </p:sp>
      <p:pic>
        <p:nvPicPr>
          <p:cNvPr id="7" name="Picture 6">
            <a:extLst>
              <a:ext uri="{FF2B5EF4-FFF2-40B4-BE49-F238E27FC236}">
                <a16:creationId xmlns:a16="http://schemas.microsoft.com/office/drawing/2014/main" id="{BE87274E-CA17-4819-BCFA-6803836682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247" y="1886899"/>
            <a:ext cx="9115406" cy="3710438"/>
          </a:xfrm>
          <a:prstGeom prst="rect">
            <a:avLst/>
          </a:prstGeom>
        </p:spPr>
      </p:pic>
    </p:spTree>
    <p:extLst>
      <p:ext uri="{BB962C8B-B14F-4D97-AF65-F5344CB8AC3E}">
        <p14:creationId xmlns:p14="http://schemas.microsoft.com/office/powerpoint/2010/main" val="257334512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20780"/>
            <a:ext cx="11133304" cy="615553"/>
          </a:xfrm>
        </p:spPr>
        <p:txBody>
          <a:bodyPr/>
          <a:lstStyle/>
          <a:p>
            <a:pPr marL="0" indent="0">
              <a:buNone/>
            </a:pPr>
            <a:r>
              <a:rPr lang="en-US" sz="2400" dirty="0">
                <a:latin typeface="+mj-lt"/>
              </a:rPr>
              <a:t>Log Analytics provides a query syntax to quickly retrieve and consolidate data in the repository</a:t>
            </a:r>
          </a:p>
        </p:txBody>
      </p:sp>
      <p:sp>
        <p:nvSpPr>
          <p:cNvPr id="3" name="Title 2">
            <a:extLst>
              <a:ext uri="{FF2B5EF4-FFF2-40B4-BE49-F238E27FC236}">
                <a16:creationId xmlns:a16="http://schemas.microsoft.com/office/drawing/2014/main" id="{880B4E61-0460-4EB3-BF0D-2CB62A80DDCE}"/>
              </a:ext>
            </a:extLst>
          </p:cNvPr>
          <p:cNvSpPr>
            <a:spLocks noGrp="1"/>
          </p:cNvSpPr>
          <p:nvPr>
            <p:ph type="title"/>
          </p:nvPr>
        </p:nvSpPr>
        <p:spPr/>
        <p:txBody>
          <a:bodyPr/>
          <a:lstStyle/>
          <a:p>
            <a:r>
              <a:rPr lang="en-US" b="1" dirty="0"/>
              <a:t>Log Analytics Querying</a:t>
            </a:r>
          </a:p>
        </p:txBody>
      </p:sp>
      <p:pic>
        <p:nvPicPr>
          <p:cNvPr id="4" name="Picture 3">
            <a:extLst>
              <a:ext uri="{FF2B5EF4-FFF2-40B4-BE49-F238E27FC236}">
                <a16:creationId xmlns:a16="http://schemas.microsoft.com/office/drawing/2014/main" id="{5F8D1A39-6B25-4595-ADA5-65F9004D03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4899" y="2033195"/>
            <a:ext cx="4087996" cy="4171270"/>
          </a:xfrm>
          <a:prstGeom prst="rect">
            <a:avLst/>
          </a:prstGeom>
        </p:spPr>
      </p:pic>
    </p:spTree>
    <p:extLst>
      <p:ext uri="{BB962C8B-B14F-4D97-AF65-F5344CB8AC3E}">
        <p14:creationId xmlns:p14="http://schemas.microsoft.com/office/powerpoint/2010/main" val="335333940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0B4E61-0460-4EB3-BF0D-2CB62A80DDCE}"/>
              </a:ext>
            </a:extLst>
          </p:cNvPr>
          <p:cNvSpPr>
            <a:spLocks noGrp="1"/>
          </p:cNvSpPr>
          <p:nvPr>
            <p:ph type="title"/>
          </p:nvPr>
        </p:nvSpPr>
        <p:spPr/>
        <p:txBody>
          <a:bodyPr/>
          <a:lstStyle/>
          <a:p>
            <a:r>
              <a:rPr lang="en-US" b="1" dirty="0"/>
              <a:t>Query Language Syntax</a:t>
            </a:r>
          </a:p>
        </p:txBody>
      </p:sp>
      <p:pic>
        <p:nvPicPr>
          <p:cNvPr id="4" name="Picture 3">
            <a:extLst>
              <a:ext uri="{FF2B5EF4-FFF2-40B4-BE49-F238E27FC236}">
                <a16:creationId xmlns:a16="http://schemas.microsoft.com/office/drawing/2014/main" id="{121C2308-1189-4FB9-9826-51A6BD6174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158" y="1695211"/>
            <a:ext cx="8354078" cy="3884646"/>
          </a:xfrm>
          <a:prstGeom prst="rect">
            <a:avLst/>
          </a:prstGeom>
        </p:spPr>
      </p:pic>
    </p:spTree>
    <p:extLst>
      <p:ext uri="{BB962C8B-B14F-4D97-AF65-F5344CB8AC3E}">
        <p14:creationId xmlns:p14="http://schemas.microsoft.com/office/powerpoint/2010/main" val="282874568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br>
              <a:rPr lang="en-US" b="1" dirty="0"/>
            </a:br>
            <a:r>
              <a:rPr lang="en-US" b="1" dirty="0"/>
              <a:t>Network Watcher</a:t>
            </a:r>
          </a:p>
        </p:txBody>
      </p:sp>
      <p:pic>
        <p:nvPicPr>
          <p:cNvPr id="2" name="Graphic 1">
            <a:extLst>
              <a:ext uri="{FF2B5EF4-FFF2-40B4-BE49-F238E27FC236}">
                <a16:creationId xmlns:a16="http://schemas.microsoft.com/office/drawing/2014/main" id="{66D23392-D54C-4DAE-997E-AC8F12179252}"/>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18379" y="4466042"/>
            <a:ext cx="3995763" cy="2380896"/>
          </a:xfrm>
          <a:prstGeom prst="rect">
            <a:avLst/>
          </a:prstGeom>
        </p:spPr>
      </p:pic>
    </p:spTree>
    <p:extLst>
      <p:ext uri="{BB962C8B-B14F-4D97-AF65-F5344CB8AC3E}">
        <p14:creationId xmlns:p14="http://schemas.microsoft.com/office/powerpoint/2010/main" val="351219258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32210"/>
            <a:ext cx="10453874" cy="4108817"/>
          </a:xfrm>
        </p:spPr>
        <p:txBody>
          <a:bodyPr/>
          <a:lstStyle/>
          <a:p>
            <a:pPr marL="0" indent="0">
              <a:spcAft>
                <a:spcPts val="600"/>
              </a:spcAft>
              <a:buNone/>
            </a:pPr>
            <a:r>
              <a:rPr lang="en-US" sz="2400" b="1" dirty="0">
                <a:latin typeface="+mj-lt"/>
              </a:rPr>
              <a:t>Network watcher provides tools </a:t>
            </a:r>
            <a:r>
              <a:rPr lang="en-US" sz="2400" dirty="0">
                <a:latin typeface="+mj-lt"/>
              </a:rPr>
              <a:t>to:</a:t>
            </a:r>
          </a:p>
          <a:p>
            <a:pPr marL="571500" lvl="1" indent="-342900">
              <a:spcAft>
                <a:spcPts val="600"/>
              </a:spcAft>
              <a:buFont typeface="Arial" panose="020B0604020202020204" pitchFamily="34" charset="0"/>
              <a:buChar char="•"/>
            </a:pPr>
            <a:r>
              <a:rPr lang="en-US" sz="2400" dirty="0">
                <a:latin typeface="+mj-lt"/>
              </a:rPr>
              <a:t>Automate remote network monitoring with packet capture</a:t>
            </a:r>
          </a:p>
          <a:p>
            <a:pPr marL="571500" lvl="1" indent="-342900">
              <a:spcAft>
                <a:spcPts val="600"/>
              </a:spcAft>
              <a:buFont typeface="Arial" panose="020B0604020202020204" pitchFamily="34" charset="0"/>
              <a:buChar char="•"/>
            </a:pPr>
            <a:r>
              <a:rPr lang="en-US" sz="2400" dirty="0">
                <a:latin typeface="+mj-lt"/>
              </a:rPr>
              <a:t>Gain insight into your network traffic using flow logs</a:t>
            </a:r>
          </a:p>
          <a:p>
            <a:pPr marL="571500" lvl="1" indent="-342900">
              <a:spcAft>
                <a:spcPts val="600"/>
              </a:spcAft>
              <a:buFont typeface="Arial" panose="020B0604020202020204" pitchFamily="34" charset="0"/>
              <a:buChar char="•"/>
            </a:pPr>
            <a:r>
              <a:rPr lang="en-US" sz="2400" dirty="0">
                <a:latin typeface="+mj-lt"/>
              </a:rPr>
              <a:t>Diagnose VPN connectivity issues</a:t>
            </a:r>
          </a:p>
          <a:p>
            <a:pPr marL="571500" lvl="1" indent="-342900">
              <a:spcAft>
                <a:spcPts val="600"/>
              </a:spcAft>
              <a:buFont typeface="Arial" panose="020B0604020202020204" pitchFamily="34" charset="0"/>
              <a:buChar char="•"/>
            </a:pPr>
            <a:endParaRPr lang="en-US" sz="2400" b="1" dirty="0">
              <a:latin typeface="+mj-lt"/>
            </a:endParaRPr>
          </a:p>
          <a:p>
            <a:pPr marL="0" indent="0">
              <a:spcAft>
                <a:spcPts val="600"/>
              </a:spcAft>
              <a:buNone/>
            </a:pPr>
            <a:r>
              <a:rPr lang="en-US" sz="2400" b="1" dirty="0">
                <a:latin typeface="+mj-lt"/>
              </a:rPr>
              <a:t>The tools include:</a:t>
            </a:r>
          </a:p>
          <a:p>
            <a:pPr marL="571500" lvl="1" indent="-342900">
              <a:spcAft>
                <a:spcPts val="600"/>
              </a:spcAft>
              <a:buFont typeface="Arial" panose="020B0604020202020204" pitchFamily="34" charset="0"/>
              <a:buChar char="•"/>
            </a:pPr>
            <a:r>
              <a:rPr lang="en-US" sz="2400" dirty="0">
                <a:latin typeface="+mj-lt"/>
              </a:rPr>
              <a:t>Connection monitor: monitors communication between a virtual machine and an endpoint</a:t>
            </a:r>
          </a:p>
          <a:p>
            <a:pPr marL="571500" lvl="1" indent="-342900">
              <a:spcAft>
                <a:spcPts val="600"/>
              </a:spcAft>
              <a:buFont typeface="Arial" panose="020B0604020202020204" pitchFamily="34" charset="0"/>
              <a:buChar char="•"/>
            </a:pPr>
            <a:r>
              <a:rPr lang="en-US" sz="2400" dirty="0">
                <a:latin typeface="+mj-lt"/>
              </a:rPr>
              <a:t>Network performance monitor: helps you monitor network performance between various points in your network infrastructure, including ExpressRoute </a:t>
            </a:r>
          </a:p>
        </p:txBody>
      </p:sp>
      <p:sp>
        <p:nvSpPr>
          <p:cNvPr id="3" name="Title 2">
            <a:extLst>
              <a:ext uri="{FF2B5EF4-FFF2-40B4-BE49-F238E27FC236}">
                <a16:creationId xmlns:a16="http://schemas.microsoft.com/office/drawing/2014/main" id="{880B4E61-0460-4EB3-BF0D-2CB62A80DDCE}"/>
              </a:ext>
            </a:extLst>
          </p:cNvPr>
          <p:cNvSpPr>
            <a:spLocks noGrp="1"/>
          </p:cNvSpPr>
          <p:nvPr>
            <p:ph type="title"/>
          </p:nvPr>
        </p:nvSpPr>
        <p:spPr/>
        <p:txBody>
          <a:bodyPr/>
          <a:lstStyle/>
          <a:p>
            <a:r>
              <a:rPr lang="en-US" b="1" dirty="0"/>
              <a:t>Network Watcher</a:t>
            </a:r>
          </a:p>
        </p:txBody>
      </p:sp>
    </p:spTree>
    <p:extLst>
      <p:ext uri="{BB962C8B-B14F-4D97-AF65-F5344CB8AC3E}">
        <p14:creationId xmlns:p14="http://schemas.microsoft.com/office/powerpoint/2010/main" val="413200335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02790" y="1457940"/>
            <a:ext cx="9572625" cy="2616101"/>
          </a:xfrm>
        </p:spPr>
        <p:txBody>
          <a:bodyPr/>
          <a:lstStyle/>
          <a:p>
            <a:pPr>
              <a:spcAft>
                <a:spcPts val="1200"/>
              </a:spcAft>
            </a:pPr>
            <a:r>
              <a:rPr lang="en-US" sz="2400" dirty="0">
                <a:latin typeface="+mj-lt"/>
              </a:rPr>
              <a:t>IP flow verify</a:t>
            </a:r>
          </a:p>
          <a:p>
            <a:pPr>
              <a:spcAft>
                <a:spcPts val="1200"/>
              </a:spcAft>
            </a:pPr>
            <a:r>
              <a:rPr lang="en-US" sz="2400" dirty="0">
                <a:latin typeface="+mj-lt"/>
              </a:rPr>
              <a:t>Next hop</a:t>
            </a:r>
          </a:p>
          <a:p>
            <a:pPr>
              <a:spcAft>
                <a:spcPts val="1200"/>
              </a:spcAft>
            </a:pPr>
            <a:r>
              <a:rPr lang="en-US" sz="2400" dirty="0">
                <a:latin typeface="+mj-lt"/>
              </a:rPr>
              <a:t>VPN troubleshoot</a:t>
            </a:r>
          </a:p>
          <a:p>
            <a:pPr>
              <a:spcAft>
                <a:spcPts val="1200"/>
              </a:spcAft>
            </a:pPr>
            <a:r>
              <a:rPr lang="en-US" sz="2400" dirty="0">
                <a:latin typeface="+mj-lt"/>
              </a:rPr>
              <a:t>NSG flow logs</a:t>
            </a:r>
          </a:p>
          <a:p>
            <a:pPr>
              <a:spcAft>
                <a:spcPts val="1200"/>
              </a:spcAft>
            </a:pPr>
            <a:r>
              <a:rPr lang="en-US" sz="2400" dirty="0">
                <a:latin typeface="+mj-lt"/>
              </a:rPr>
              <a:t>Connection troubleshoo</a:t>
            </a:r>
            <a:r>
              <a:rPr lang="en-US" dirty="0"/>
              <a:t>t</a:t>
            </a:r>
          </a:p>
          <a:p>
            <a:endParaRPr lang="en-US" dirty="0"/>
          </a:p>
        </p:txBody>
      </p:sp>
      <p:sp>
        <p:nvSpPr>
          <p:cNvPr id="3" name="Title 2">
            <a:extLst>
              <a:ext uri="{FF2B5EF4-FFF2-40B4-BE49-F238E27FC236}">
                <a16:creationId xmlns:a16="http://schemas.microsoft.com/office/drawing/2014/main" id="{880B4E61-0460-4EB3-BF0D-2CB62A80DDCE}"/>
              </a:ext>
            </a:extLst>
          </p:cNvPr>
          <p:cNvSpPr>
            <a:spLocks noGrp="1"/>
          </p:cNvSpPr>
          <p:nvPr>
            <p:ph type="title"/>
          </p:nvPr>
        </p:nvSpPr>
        <p:spPr/>
        <p:txBody>
          <a:bodyPr/>
          <a:lstStyle/>
          <a:p>
            <a:r>
              <a:rPr lang="en-US" b="1" dirty="0"/>
              <a:t>Network Watcher Diagnostics</a:t>
            </a:r>
          </a:p>
        </p:txBody>
      </p:sp>
      <p:pic>
        <p:nvPicPr>
          <p:cNvPr id="4" name="Picture 3">
            <a:extLst>
              <a:ext uri="{FF2B5EF4-FFF2-40B4-BE49-F238E27FC236}">
                <a16:creationId xmlns:a16="http://schemas.microsoft.com/office/drawing/2014/main" id="{9F17BCA8-5AFA-4B55-9F8F-91D32364A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61569" y="600955"/>
            <a:ext cx="1844195" cy="6044030"/>
          </a:xfrm>
          <a:prstGeom prst="rect">
            <a:avLst/>
          </a:prstGeom>
        </p:spPr>
      </p:pic>
    </p:spTree>
    <p:extLst>
      <p:ext uri="{BB962C8B-B14F-4D97-AF65-F5344CB8AC3E}">
        <p14:creationId xmlns:p14="http://schemas.microsoft.com/office/powerpoint/2010/main" val="11677205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32210"/>
            <a:ext cx="9572625" cy="615553"/>
          </a:xfrm>
        </p:spPr>
        <p:txBody>
          <a:bodyPr/>
          <a:lstStyle/>
          <a:p>
            <a:pPr marL="0" indent="0">
              <a:buNone/>
            </a:pPr>
            <a:r>
              <a:rPr lang="en-US" sz="2400" dirty="0">
                <a:latin typeface="+mj-lt"/>
              </a:rPr>
              <a:t>The IP flow verify tool helps diagnose connectivity issues from or to the internet and from or to on-premises environments</a:t>
            </a:r>
          </a:p>
        </p:txBody>
      </p:sp>
      <p:sp>
        <p:nvSpPr>
          <p:cNvPr id="3" name="Title 2">
            <a:extLst>
              <a:ext uri="{FF2B5EF4-FFF2-40B4-BE49-F238E27FC236}">
                <a16:creationId xmlns:a16="http://schemas.microsoft.com/office/drawing/2014/main" id="{880B4E61-0460-4EB3-BF0D-2CB62A80DDCE}"/>
              </a:ext>
            </a:extLst>
          </p:cNvPr>
          <p:cNvSpPr>
            <a:spLocks noGrp="1"/>
          </p:cNvSpPr>
          <p:nvPr>
            <p:ph type="title"/>
          </p:nvPr>
        </p:nvSpPr>
        <p:spPr/>
        <p:txBody>
          <a:bodyPr/>
          <a:lstStyle/>
          <a:p>
            <a:r>
              <a:rPr lang="en-US" b="1" dirty="0"/>
              <a:t>Diagnostics – IP Flow Verify</a:t>
            </a:r>
          </a:p>
        </p:txBody>
      </p:sp>
      <p:pic>
        <p:nvPicPr>
          <p:cNvPr id="4" name="Picture 3">
            <a:extLst>
              <a:ext uri="{FF2B5EF4-FFF2-40B4-BE49-F238E27FC236}">
                <a16:creationId xmlns:a16="http://schemas.microsoft.com/office/drawing/2014/main" id="{AB3E4105-656E-4612-B13C-C0327A68FE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1558" y="2151998"/>
            <a:ext cx="7879783" cy="4209748"/>
          </a:xfrm>
          <a:prstGeom prst="rect">
            <a:avLst/>
          </a:prstGeom>
        </p:spPr>
      </p:pic>
    </p:spTree>
    <p:extLst>
      <p:ext uri="{BB962C8B-B14F-4D97-AF65-F5344CB8AC3E}">
        <p14:creationId xmlns:p14="http://schemas.microsoft.com/office/powerpoint/2010/main" val="271915422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97412" y="632779"/>
            <a:ext cx="11533187" cy="411162"/>
          </a:xfrm>
        </p:spPr>
        <p:txBody>
          <a:bodyPr/>
          <a:lstStyle/>
          <a:p>
            <a:r>
              <a:rPr lang="en-US" sz="3200" b="1" dirty="0"/>
              <a:t>Azure Infrastructure Monitoring</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97412" y="1589048"/>
            <a:ext cx="9572625" cy="2985433"/>
          </a:xfrm>
        </p:spPr>
        <p:txBody>
          <a:bodyPr/>
          <a:lstStyle/>
          <a:p>
            <a:pPr>
              <a:spcAft>
                <a:spcPts val="1200"/>
              </a:spcAft>
            </a:pPr>
            <a:r>
              <a:rPr lang="en-US" sz="2400" dirty="0">
                <a:latin typeface="+mj-lt"/>
              </a:rPr>
              <a:t>Configuration and change management</a:t>
            </a:r>
          </a:p>
          <a:p>
            <a:pPr>
              <a:spcAft>
                <a:spcPts val="1200"/>
              </a:spcAft>
            </a:pPr>
            <a:r>
              <a:rPr lang="en-US" sz="2400" dirty="0">
                <a:latin typeface="+mj-lt"/>
              </a:rPr>
              <a:t>Vulnerability management</a:t>
            </a:r>
          </a:p>
          <a:p>
            <a:pPr>
              <a:spcAft>
                <a:spcPts val="1200"/>
              </a:spcAft>
            </a:pPr>
            <a:r>
              <a:rPr lang="en-US" sz="2400" dirty="0">
                <a:latin typeface="+mj-lt"/>
              </a:rPr>
              <a:t>Vulnerability scanning</a:t>
            </a:r>
          </a:p>
          <a:p>
            <a:pPr>
              <a:spcAft>
                <a:spcPts val="1200"/>
              </a:spcAft>
            </a:pPr>
            <a:r>
              <a:rPr lang="en-US" sz="2400" dirty="0">
                <a:latin typeface="+mj-lt"/>
              </a:rPr>
              <a:t>Protective monitoring</a:t>
            </a:r>
          </a:p>
          <a:p>
            <a:pPr>
              <a:spcAft>
                <a:spcPts val="1200"/>
              </a:spcAft>
            </a:pPr>
            <a:r>
              <a:rPr lang="en-US" sz="2400" dirty="0">
                <a:latin typeface="+mj-lt"/>
              </a:rPr>
              <a:t>Incident management</a:t>
            </a:r>
          </a:p>
          <a:p>
            <a:endParaRPr lang="en-US" sz="2400" dirty="0">
              <a:latin typeface="+mj-lt"/>
            </a:endParaRPr>
          </a:p>
          <a:p>
            <a:pPr lvl="1"/>
            <a:endParaRPr lang="en-US" sz="2400" dirty="0">
              <a:latin typeface="+mj-lt"/>
            </a:endParaRPr>
          </a:p>
        </p:txBody>
      </p:sp>
      <p:pic>
        <p:nvPicPr>
          <p:cNvPr id="2" name="Graphic 5" descr="Azure Monitor logo">
            <a:extLst>
              <a:ext uri="{FF2B5EF4-FFF2-40B4-BE49-F238E27FC236}">
                <a16:creationId xmlns:a16="http://schemas.microsoft.com/office/drawing/2014/main" id="{C33A3AC2-0479-4C32-90DE-65577AA0BB1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0867677" y="5540188"/>
            <a:ext cx="1154278" cy="1075920"/>
          </a:xfrm>
          <a:prstGeom prst="rect">
            <a:avLst/>
          </a:prstGeom>
        </p:spPr>
      </p:pic>
    </p:spTree>
    <p:extLst>
      <p:ext uri="{BB962C8B-B14F-4D97-AF65-F5344CB8AC3E}">
        <p14:creationId xmlns:p14="http://schemas.microsoft.com/office/powerpoint/2010/main" val="328459140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16729" y="1295903"/>
            <a:ext cx="11073146" cy="615553"/>
          </a:xfrm>
        </p:spPr>
        <p:txBody>
          <a:bodyPr/>
          <a:lstStyle/>
          <a:p>
            <a:pPr marL="0" indent="0">
              <a:buNone/>
            </a:pPr>
            <a:r>
              <a:rPr lang="en-US" sz="2400" dirty="0">
                <a:latin typeface="+mj-lt"/>
              </a:rPr>
              <a:t>The Next hop tool helps determine if traffic is being directed to the intended destination</a:t>
            </a:r>
          </a:p>
        </p:txBody>
      </p:sp>
      <p:sp>
        <p:nvSpPr>
          <p:cNvPr id="3" name="Title 2">
            <a:extLst>
              <a:ext uri="{FF2B5EF4-FFF2-40B4-BE49-F238E27FC236}">
                <a16:creationId xmlns:a16="http://schemas.microsoft.com/office/drawing/2014/main" id="{880B4E61-0460-4EB3-BF0D-2CB62A80DDCE}"/>
              </a:ext>
            </a:extLst>
          </p:cNvPr>
          <p:cNvSpPr>
            <a:spLocks noGrp="1"/>
          </p:cNvSpPr>
          <p:nvPr>
            <p:ph type="title"/>
          </p:nvPr>
        </p:nvSpPr>
        <p:spPr>
          <a:xfrm>
            <a:off x="379077" y="519823"/>
            <a:ext cx="11533187" cy="411162"/>
          </a:xfrm>
        </p:spPr>
        <p:txBody>
          <a:bodyPr/>
          <a:lstStyle/>
          <a:p>
            <a:r>
              <a:rPr lang="en-US" b="1" dirty="0"/>
              <a:t>Diagnostics – Next Hop</a:t>
            </a:r>
          </a:p>
        </p:txBody>
      </p:sp>
      <p:pic>
        <p:nvPicPr>
          <p:cNvPr id="4" name="Picture 3">
            <a:extLst>
              <a:ext uri="{FF2B5EF4-FFF2-40B4-BE49-F238E27FC236}">
                <a16:creationId xmlns:a16="http://schemas.microsoft.com/office/drawing/2014/main" id="{62358F62-71AA-4E8B-8F0B-C272EFAE41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1531" y="2135393"/>
            <a:ext cx="4325602" cy="4579055"/>
          </a:xfrm>
          <a:prstGeom prst="rect">
            <a:avLst/>
          </a:prstGeom>
        </p:spPr>
      </p:pic>
    </p:spTree>
    <p:extLst>
      <p:ext uri="{BB962C8B-B14F-4D97-AF65-F5344CB8AC3E}">
        <p14:creationId xmlns:p14="http://schemas.microsoft.com/office/powerpoint/2010/main" val="131303883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206480"/>
            <a:ext cx="10921070" cy="2092881"/>
          </a:xfrm>
        </p:spPr>
        <p:txBody>
          <a:bodyPr/>
          <a:lstStyle/>
          <a:p>
            <a:pPr marL="0" indent="0">
              <a:buNone/>
            </a:pPr>
            <a:r>
              <a:rPr lang="en-US" sz="2400" dirty="0">
                <a:latin typeface="+mj-lt"/>
              </a:rPr>
              <a:t>The Effective security rules tool helps examine the effective Network Security Group rules:</a:t>
            </a:r>
          </a:p>
          <a:p>
            <a:pPr marL="571500" lvl="1" indent="-342900">
              <a:buFont typeface="Arial" panose="020B0604020202020204" pitchFamily="34" charset="0"/>
              <a:buChar char="•"/>
            </a:pPr>
            <a:r>
              <a:rPr lang="en-US" sz="2400" dirty="0">
                <a:latin typeface="+mj-lt"/>
              </a:rPr>
              <a:t>Priority</a:t>
            </a:r>
          </a:p>
          <a:p>
            <a:pPr marL="571500" lvl="1" indent="-342900">
              <a:buFont typeface="Arial" panose="020B0604020202020204" pitchFamily="34" charset="0"/>
              <a:buChar char="•"/>
            </a:pPr>
            <a:r>
              <a:rPr lang="en-US" sz="2400" dirty="0">
                <a:latin typeface="+mj-lt"/>
              </a:rPr>
              <a:t>Source</a:t>
            </a:r>
          </a:p>
          <a:p>
            <a:pPr marL="571500" lvl="1" indent="-342900">
              <a:buFont typeface="Arial" panose="020B0604020202020204" pitchFamily="34" charset="0"/>
              <a:buChar char="•"/>
            </a:pPr>
            <a:r>
              <a:rPr lang="en-US" sz="2400" dirty="0">
                <a:latin typeface="+mj-lt"/>
              </a:rPr>
              <a:t>Protocol</a:t>
            </a:r>
          </a:p>
          <a:p>
            <a:pPr marL="571500" lvl="1" indent="-342900">
              <a:buFont typeface="Arial" panose="020B0604020202020204" pitchFamily="34" charset="0"/>
              <a:buChar char="•"/>
            </a:pPr>
            <a:r>
              <a:rPr lang="en-US" sz="2400" dirty="0">
                <a:latin typeface="+mj-lt"/>
              </a:rPr>
              <a:t>Action</a:t>
            </a:r>
            <a:r>
              <a:rPr lang="en-US" dirty="0"/>
              <a:t>	</a:t>
            </a:r>
          </a:p>
        </p:txBody>
      </p:sp>
      <p:sp>
        <p:nvSpPr>
          <p:cNvPr id="3" name="Title 2">
            <a:extLst>
              <a:ext uri="{FF2B5EF4-FFF2-40B4-BE49-F238E27FC236}">
                <a16:creationId xmlns:a16="http://schemas.microsoft.com/office/drawing/2014/main" id="{880B4E61-0460-4EB3-BF0D-2CB62A80DDCE}"/>
              </a:ext>
            </a:extLst>
          </p:cNvPr>
          <p:cNvSpPr>
            <a:spLocks noGrp="1"/>
          </p:cNvSpPr>
          <p:nvPr>
            <p:ph type="title"/>
          </p:nvPr>
        </p:nvSpPr>
        <p:spPr>
          <a:xfrm>
            <a:off x="475896" y="632779"/>
            <a:ext cx="11533187" cy="411162"/>
          </a:xfrm>
        </p:spPr>
        <p:txBody>
          <a:bodyPr/>
          <a:lstStyle/>
          <a:p>
            <a:r>
              <a:rPr lang="en-US" b="1" dirty="0"/>
              <a:t>Diagnostics – Effective Security Rules</a:t>
            </a:r>
          </a:p>
        </p:txBody>
      </p:sp>
      <p:pic>
        <p:nvPicPr>
          <p:cNvPr id="4" name="Picture 3">
            <a:extLst>
              <a:ext uri="{FF2B5EF4-FFF2-40B4-BE49-F238E27FC236}">
                <a16:creationId xmlns:a16="http://schemas.microsoft.com/office/drawing/2014/main" id="{5023625E-AD25-404A-9BC3-68F3565DFE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7622" y="3185979"/>
            <a:ext cx="9421540" cy="3353268"/>
          </a:xfrm>
          <a:prstGeom prst="rect">
            <a:avLst/>
          </a:prstGeom>
        </p:spPr>
      </p:pic>
    </p:spTree>
    <p:extLst>
      <p:ext uri="{BB962C8B-B14F-4D97-AF65-F5344CB8AC3E}">
        <p14:creationId xmlns:p14="http://schemas.microsoft.com/office/powerpoint/2010/main" val="65259419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424218"/>
            <a:ext cx="10574226" cy="615553"/>
          </a:xfrm>
        </p:spPr>
        <p:txBody>
          <a:bodyPr/>
          <a:lstStyle/>
          <a:p>
            <a:pPr marL="0" indent="0">
              <a:buNone/>
            </a:pPr>
            <a:r>
              <a:rPr lang="en-US" sz="2400" dirty="0">
                <a:latin typeface="+mj-lt"/>
              </a:rPr>
              <a:t>The VPN troubleshooting tool helps with identifying root cause of issues with VPN gateways and connection </a:t>
            </a:r>
          </a:p>
        </p:txBody>
      </p:sp>
      <p:sp>
        <p:nvSpPr>
          <p:cNvPr id="3" name="Title 2">
            <a:extLst>
              <a:ext uri="{FF2B5EF4-FFF2-40B4-BE49-F238E27FC236}">
                <a16:creationId xmlns:a16="http://schemas.microsoft.com/office/drawing/2014/main" id="{880B4E61-0460-4EB3-BF0D-2CB62A80DDCE}"/>
              </a:ext>
            </a:extLst>
          </p:cNvPr>
          <p:cNvSpPr>
            <a:spLocks noGrp="1"/>
          </p:cNvSpPr>
          <p:nvPr>
            <p:ph type="title"/>
          </p:nvPr>
        </p:nvSpPr>
        <p:spPr/>
        <p:txBody>
          <a:bodyPr/>
          <a:lstStyle/>
          <a:p>
            <a:r>
              <a:rPr lang="en-US" b="1" dirty="0"/>
              <a:t>Diagnostics – VPN Troubleshooting</a:t>
            </a:r>
          </a:p>
        </p:txBody>
      </p:sp>
      <p:pic>
        <p:nvPicPr>
          <p:cNvPr id="4" name="Picture 3">
            <a:extLst>
              <a:ext uri="{FF2B5EF4-FFF2-40B4-BE49-F238E27FC236}">
                <a16:creationId xmlns:a16="http://schemas.microsoft.com/office/drawing/2014/main" id="{813C508E-6A4A-4D1F-968D-8BE3C7EB98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745" y="2668690"/>
            <a:ext cx="10278978" cy="2768842"/>
          </a:xfrm>
          <a:prstGeom prst="rect">
            <a:avLst/>
          </a:prstGeom>
        </p:spPr>
      </p:pic>
    </p:spTree>
    <p:extLst>
      <p:ext uri="{BB962C8B-B14F-4D97-AF65-F5344CB8AC3E}">
        <p14:creationId xmlns:p14="http://schemas.microsoft.com/office/powerpoint/2010/main" val="191271925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263630"/>
            <a:ext cx="10567820" cy="307777"/>
          </a:xfrm>
        </p:spPr>
        <p:txBody>
          <a:bodyPr/>
          <a:lstStyle/>
          <a:p>
            <a:pPr marL="0" indent="0">
              <a:buNone/>
            </a:pPr>
            <a:r>
              <a:rPr lang="en-US" sz="2400" dirty="0">
                <a:latin typeface="+mj-lt"/>
              </a:rPr>
              <a:t>The Packet capture tool allows you capture traffic to and from an Azure VM</a:t>
            </a:r>
          </a:p>
        </p:txBody>
      </p:sp>
      <p:sp>
        <p:nvSpPr>
          <p:cNvPr id="3" name="Title 2">
            <a:extLst>
              <a:ext uri="{FF2B5EF4-FFF2-40B4-BE49-F238E27FC236}">
                <a16:creationId xmlns:a16="http://schemas.microsoft.com/office/drawing/2014/main" id="{880B4E61-0460-4EB3-BF0D-2CB62A80DDCE}"/>
              </a:ext>
            </a:extLst>
          </p:cNvPr>
          <p:cNvSpPr>
            <a:spLocks noGrp="1"/>
          </p:cNvSpPr>
          <p:nvPr>
            <p:ph type="title"/>
          </p:nvPr>
        </p:nvSpPr>
        <p:spPr/>
        <p:txBody>
          <a:bodyPr/>
          <a:lstStyle/>
          <a:p>
            <a:r>
              <a:rPr lang="en-US" b="1" dirty="0"/>
              <a:t>Diagnostics – Packet Capture</a:t>
            </a:r>
          </a:p>
        </p:txBody>
      </p:sp>
      <p:pic>
        <p:nvPicPr>
          <p:cNvPr id="4" name="Picture 3">
            <a:extLst>
              <a:ext uri="{FF2B5EF4-FFF2-40B4-BE49-F238E27FC236}">
                <a16:creationId xmlns:a16="http://schemas.microsoft.com/office/drawing/2014/main" id="{58FCE5FE-F44C-4A09-9F9E-10EBA602C8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2008" y="1748066"/>
            <a:ext cx="4887007" cy="4972744"/>
          </a:xfrm>
          <a:prstGeom prst="rect">
            <a:avLst/>
          </a:prstGeom>
        </p:spPr>
      </p:pic>
    </p:spTree>
    <p:extLst>
      <p:ext uri="{BB962C8B-B14F-4D97-AF65-F5344CB8AC3E}">
        <p14:creationId xmlns:p14="http://schemas.microsoft.com/office/powerpoint/2010/main" val="410905136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67335" y="2948547"/>
            <a:ext cx="5510735" cy="615553"/>
          </a:xfrm>
        </p:spPr>
        <p:txBody>
          <a:bodyPr/>
          <a:lstStyle/>
          <a:p>
            <a:pPr marL="0" indent="0">
              <a:buNone/>
            </a:pPr>
            <a:r>
              <a:rPr lang="en-US" sz="2400" dirty="0">
                <a:latin typeface="+mj-lt"/>
              </a:rPr>
              <a:t>The Connection troubleshoot tool helps with verifying direct TCP connections from an Azure VM to an Azure VM, FQDN, URI, or IPv4 address</a:t>
            </a:r>
          </a:p>
        </p:txBody>
      </p:sp>
      <p:sp>
        <p:nvSpPr>
          <p:cNvPr id="3" name="Title 2">
            <a:extLst>
              <a:ext uri="{FF2B5EF4-FFF2-40B4-BE49-F238E27FC236}">
                <a16:creationId xmlns:a16="http://schemas.microsoft.com/office/drawing/2014/main" id="{880B4E61-0460-4EB3-BF0D-2CB62A80DDCE}"/>
              </a:ext>
            </a:extLst>
          </p:cNvPr>
          <p:cNvSpPr>
            <a:spLocks noGrp="1"/>
          </p:cNvSpPr>
          <p:nvPr>
            <p:ph type="title"/>
          </p:nvPr>
        </p:nvSpPr>
        <p:spPr/>
        <p:txBody>
          <a:bodyPr/>
          <a:lstStyle/>
          <a:p>
            <a:r>
              <a:rPr lang="en-US" b="1" dirty="0"/>
              <a:t>Diagnostics – Connection Troubleshoot</a:t>
            </a:r>
          </a:p>
        </p:txBody>
      </p:sp>
      <p:pic>
        <p:nvPicPr>
          <p:cNvPr id="4" name="Picture 3">
            <a:extLst>
              <a:ext uri="{FF2B5EF4-FFF2-40B4-BE49-F238E27FC236}">
                <a16:creationId xmlns:a16="http://schemas.microsoft.com/office/drawing/2014/main" id="{48D21C95-93DA-4F69-AE15-2E58449291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4043" y="1773789"/>
            <a:ext cx="4010335" cy="4534169"/>
          </a:xfrm>
          <a:prstGeom prst="rect">
            <a:avLst/>
          </a:prstGeom>
        </p:spPr>
      </p:pic>
    </p:spTree>
    <p:extLst>
      <p:ext uri="{BB962C8B-B14F-4D97-AF65-F5344CB8AC3E}">
        <p14:creationId xmlns:p14="http://schemas.microsoft.com/office/powerpoint/2010/main" val="417578782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66500"/>
            <a:ext cx="10702027" cy="615553"/>
          </a:xfrm>
        </p:spPr>
        <p:txBody>
          <a:bodyPr/>
          <a:lstStyle/>
          <a:p>
            <a:pPr marL="0" indent="0">
              <a:buNone/>
            </a:pPr>
            <a:r>
              <a:rPr lang="en-US" sz="2400" dirty="0">
                <a:latin typeface="+mj-lt"/>
              </a:rPr>
              <a:t>The NSG flow logs tool allows you to view information about ingress and egress IP traffic through an NSG</a:t>
            </a:r>
          </a:p>
        </p:txBody>
      </p:sp>
      <p:sp>
        <p:nvSpPr>
          <p:cNvPr id="3" name="Title 2">
            <a:extLst>
              <a:ext uri="{FF2B5EF4-FFF2-40B4-BE49-F238E27FC236}">
                <a16:creationId xmlns:a16="http://schemas.microsoft.com/office/drawing/2014/main" id="{880B4E61-0460-4EB3-BF0D-2CB62A80DDCE}"/>
              </a:ext>
            </a:extLst>
          </p:cNvPr>
          <p:cNvSpPr>
            <a:spLocks noGrp="1"/>
          </p:cNvSpPr>
          <p:nvPr>
            <p:ph type="title"/>
          </p:nvPr>
        </p:nvSpPr>
        <p:spPr/>
        <p:txBody>
          <a:bodyPr/>
          <a:lstStyle/>
          <a:p>
            <a:r>
              <a:rPr lang="en-US" b="1" dirty="0"/>
              <a:t>Log – NSG Flow Logs</a:t>
            </a:r>
          </a:p>
        </p:txBody>
      </p:sp>
      <p:pic>
        <p:nvPicPr>
          <p:cNvPr id="4" name="Picture 3">
            <a:extLst>
              <a:ext uri="{FF2B5EF4-FFF2-40B4-BE49-F238E27FC236}">
                <a16:creationId xmlns:a16="http://schemas.microsoft.com/office/drawing/2014/main" id="{81EBFF84-A349-4AEA-A882-77053B371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154" y="2616584"/>
            <a:ext cx="9897856" cy="1981477"/>
          </a:xfrm>
          <a:prstGeom prst="rect">
            <a:avLst/>
          </a:prstGeom>
        </p:spPr>
      </p:pic>
    </p:spTree>
    <p:extLst>
      <p:ext uri="{BB962C8B-B14F-4D97-AF65-F5344CB8AC3E}">
        <p14:creationId xmlns:p14="http://schemas.microsoft.com/office/powerpoint/2010/main" val="201954075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0B4E61-0460-4EB3-BF0D-2CB62A80DDCE}"/>
              </a:ext>
            </a:extLst>
          </p:cNvPr>
          <p:cNvSpPr>
            <a:spLocks noGrp="1"/>
          </p:cNvSpPr>
          <p:nvPr>
            <p:ph type="title"/>
          </p:nvPr>
        </p:nvSpPr>
        <p:spPr/>
        <p:txBody>
          <a:bodyPr/>
          <a:lstStyle/>
          <a:p>
            <a:r>
              <a:rPr lang="en-US" b="1" dirty="0"/>
              <a:t>Monitoring - Topology</a:t>
            </a:r>
          </a:p>
        </p:txBody>
      </p:sp>
      <p:pic>
        <p:nvPicPr>
          <p:cNvPr id="4" name="Picture 3">
            <a:extLst>
              <a:ext uri="{FF2B5EF4-FFF2-40B4-BE49-F238E27FC236}">
                <a16:creationId xmlns:a16="http://schemas.microsoft.com/office/drawing/2014/main" id="{4FE12844-C421-4510-978A-16A224396A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503" y="2366614"/>
            <a:ext cx="9745783" cy="2791799"/>
          </a:xfrm>
          <a:prstGeom prst="rect">
            <a:avLst/>
          </a:prstGeom>
        </p:spPr>
      </p:pic>
      <p:sp>
        <p:nvSpPr>
          <p:cNvPr id="5" name="Text Placeholder 14">
            <a:extLst>
              <a:ext uri="{FF2B5EF4-FFF2-40B4-BE49-F238E27FC236}">
                <a16:creationId xmlns:a16="http://schemas.microsoft.com/office/drawing/2014/main" id="{C952AD47-30FA-4AF2-95E1-5424B02E31CE}"/>
              </a:ext>
            </a:extLst>
          </p:cNvPr>
          <p:cNvSpPr>
            <a:spLocks noGrp="1"/>
          </p:cNvSpPr>
          <p:nvPr>
            <p:ph type="body" sz="quarter" idx="10"/>
          </p:nvPr>
        </p:nvSpPr>
        <p:spPr>
          <a:xfrm>
            <a:off x="465138" y="1366500"/>
            <a:ext cx="10702027" cy="307777"/>
          </a:xfrm>
        </p:spPr>
        <p:txBody>
          <a:bodyPr/>
          <a:lstStyle/>
          <a:p>
            <a:pPr marL="0" indent="0">
              <a:buNone/>
            </a:pPr>
            <a:r>
              <a:rPr lang="en-US" sz="2400" dirty="0">
                <a:latin typeface="+mj-lt"/>
              </a:rPr>
              <a:t>The Topology tool provides a visual diagram of resources within a virtual network</a:t>
            </a:r>
          </a:p>
        </p:txBody>
      </p:sp>
    </p:spTree>
    <p:extLst>
      <p:ext uri="{BB962C8B-B14F-4D97-AF65-F5344CB8AC3E}">
        <p14:creationId xmlns:p14="http://schemas.microsoft.com/office/powerpoint/2010/main" val="428497897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br>
              <a:rPr lang="en-US" b="1" dirty="0"/>
            </a:br>
            <a:r>
              <a:rPr lang="en-US" b="1" dirty="0"/>
              <a:t>Azure Service Health</a:t>
            </a:r>
          </a:p>
        </p:txBody>
      </p:sp>
      <p:pic>
        <p:nvPicPr>
          <p:cNvPr id="2" name="Graphic 1">
            <a:extLst>
              <a:ext uri="{FF2B5EF4-FFF2-40B4-BE49-F238E27FC236}">
                <a16:creationId xmlns:a16="http://schemas.microsoft.com/office/drawing/2014/main" id="{A90C7424-4552-4F41-ADA5-D1E2147BC21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18379" y="4466042"/>
            <a:ext cx="3995763" cy="2380896"/>
          </a:xfrm>
          <a:prstGeom prst="rect">
            <a:avLst/>
          </a:prstGeom>
        </p:spPr>
      </p:pic>
    </p:spTree>
    <p:extLst>
      <p:ext uri="{BB962C8B-B14F-4D97-AF65-F5344CB8AC3E}">
        <p14:creationId xmlns:p14="http://schemas.microsoft.com/office/powerpoint/2010/main" val="357348165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24305" y="1708728"/>
            <a:ext cx="9572625" cy="1692771"/>
          </a:xfrm>
        </p:spPr>
        <p:txBody>
          <a:bodyPr/>
          <a:lstStyle/>
          <a:p>
            <a:pPr>
              <a:spcAft>
                <a:spcPts val="1200"/>
              </a:spcAft>
            </a:pPr>
            <a:r>
              <a:rPr lang="en-US" sz="2400" dirty="0">
                <a:latin typeface="+mj-lt"/>
              </a:rPr>
              <a:t>Azure status</a:t>
            </a:r>
          </a:p>
          <a:p>
            <a:pPr>
              <a:spcAft>
                <a:spcPts val="1200"/>
              </a:spcAft>
            </a:pPr>
            <a:r>
              <a:rPr lang="en-US" sz="2400" dirty="0">
                <a:latin typeface="+mj-lt"/>
              </a:rPr>
              <a:t>Azure service health</a:t>
            </a:r>
          </a:p>
          <a:p>
            <a:pPr>
              <a:spcAft>
                <a:spcPts val="1200"/>
              </a:spcAft>
            </a:pPr>
            <a:r>
              <a:rPr lang="en-US" sz="2400" dirty="0">
                <a:latin typeface="+mj-lt"/>
              </a:rPr>
              <a:t>Azure resource health</a:t>
            </a:r>
          </a:p>
          <a:p>
            <a:endParaRPr lang="en-US" sz="2400" dirty="0">
              <a:latin typeface="+mj-lt"/>
            </a:endParaRPr>
          </a:p>
        </p:txBody>
      </p:sp>
      <p:sp>
        <p:nvSpPr>
          <p:cNvPr id="3" name="Title 2">
            <a:extLst>
              <a:ext uri="{FF2B5EF4-FFF2-40B4-BE49-F238E27FC236}">
                <a16:creationId xmlns:a16="http://schemas.microsoft.com/office/drawing/2014/main" id="{880B4E61-0460-4EB3-BF0D-2CB62A80DDCE}"/>
              </a:ext>
            </a:extLst>
          </p:cNvPr>
          <p:cNvSpPr>
            <a:spLocks noGrp="1"/>
          </p:cNvSpPr>
          <p:nvPr>
            <p:ph type="title"/>
          </p:nvPr>
        </p:nvSpPr>
        <p:spPr/>
        <p:txBody>
          <a:bodyPr/>
          <a:lstStyle/>
          <a:p>
            <a:r>
              <a:rPr lang="en-US" b="1" dirty="0"/>
              <a:t>Azure Service Health</a:t>
            </a:r>
          </a:p>
        </p:txBody>
      </p:sp>
    </p:spTree>
    <p:extLst>
      <p:ext uri="{BB962C8B-B14F-4D97-AF65-F5344CB8AC3E}">
        <p14:creationId xmlns:p14="http://schemas.microsoft.com/office/powerpoint/2010/main" val="57247829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32210"/>
            <a:ext cx="10685163" cy="615553"/>
          </a:xfrm>
        </p:spPr>
        <p:txBody>
          <a:bodyPr/>
          <a:lstStyle/>
          <a:p>
            <a:pPr marL="0" indent="0">
              <a:buNone/>
            </a:pPr>
            <a:r>
              <a:rPr lang="en-US" sz="2400" dirty="0">
                <a:latin typeface="+mj-lt"/>
              </a:rPr>
              <a:t>Azure status provides a global view of the health of Azure services and regions</a:t>
            </a:r>
          </a:p>
        </p:txBody>
      </p:sp>
      <p:sp>
        <p:nvSpPr>
          <p:cNvPr id="3" name="Title 2">
            <a:extLst>
              <a:ext uri="{FF2B5EF4-FFF2-40B4-BE49-F238E27FC236}">
                <a16:creationId xmlns:a16="http://schemas.microsoft.com/office/drawing/2014/main" id="{880B4E61-0460-4EB3-BF0D-2CB62A80DDCE}"/>
              </a:ext>
            </a:extLst>
          </p:cNvPr>
          <p:cNvSpPr>
            <a:spLocks noGrp="1"/>
          </p:cNvSpPr>
          <p:nvPr>
            <p:ph type="title"/>
          </p:nvPr>
        </p:nvSpPr>
        <p:spPr/>
        <p:txBody>
          <a:bodyPr/>
          <a:lstStyle/>
          <a:p>
            <a:r>
              <a:rPr lang="en-US" b="1" dirty="0"/>
              <a:t>Azure Status Page</a:t>
            </a:r>
          </a:p>
        </p:txBody>
      </p:sp>
      <p:pic>
        <p:nvPicPr>
          <p:cNvPr id="4" name="Picture 3">
            <a:extLst>
              <a:ext uri="{FF2B5EF4-FFF2-40B4-BE49-F238E27FC236}">
                <a16:creationId xmlns:a16="http://schemas.microsoft.com/office/drawing/2014/main" id="{5BD24697-DED4-41D2-9FED-657A3F92CB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410" y="2022439"/>
            <a:ext cx="6090107" cy="4377130"/>
          </a:xfrm>
          <a:prstGeom prst="rect">
            <a:avLst/>
          </a:prstGeom>
        </p:spPr>
      </p:pic>
    </p:spTree>
    <p:extLst>
      <p:ext uri="{BB962C8B-B14F-4D97-AF65-F5344CB8AC3E}">
        <p14:creationId xmlns:p14="http://schemas.microsoft.com/office/powerpoint/2010/main" val="385125903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229340"/>
            <a:ext cx="9572625" cy="3370153"/>
          </a:xfrm>
        </p:spPr>
        <p:txBody>
          <a:bodyPr/>
          <a:lstStyle/>
          <a:p>
            <a:pPr marL="0" indent="0">
              <a:spcAft>
                <a:spcPts val="600"/>
              </a:spcAft>
              <a:buNone/>
            </a:pPr>
            <a:r>
              <a:rPr lang="en-US" sz="2400" b="1" dirty="0">
                <a:latin typeface="+mj-lt"/>
              </a:rPr>
              <a:t>Strengthen your security posture:</a:t>
            </a:r>
          </a:p>
          <a:p>
            <a:pPr marL="571500" lvl="1" indent="-342900">
              <a:spcAft>
                <a:spcPts val="600"/>
              </a:spcAft>
              <a:buFont typeface="Arial" panose="020B0604020202020204" pitchFamily="34" charset="0"/>
              <a:buChar char="•"/>
            </a:pPr>
            <a:r>
              <a:rPr lang="en-US" sz="2400" dirty="0">
                <a:latin typeface="+mj-lt"/>
              </a:rPr>
              <a:t>Have a proactive strategy that audits your resources</a:t>
            </a:r>
          </a:p>
          <a:p>
            <a:pPr marL="571500" lvl="1" indent="-342900">
              <a:spcAft>
                <a:spcPts val="600"/>
              </a:spcAft>
              <a:buFont typeface="Arial" panose="020B0604020202020204" pitchFamily="34" charset="0"/>
              <a:buChar char="•"/>
            </a:pPr>
            <a:endParaRPr lang="en-US" sz="2400" dirty="0">
              <a:latin typeface="+mj-lt"/>
            </a:endParaRPr>
          </a:p>
          <a:p>
            <a:pPr marL="0" indent="0">
              <a:spcAft>
                <a:spcPts val="600"/>
              </a:spcAft>
              <a:buNone/>
            </a:pPr>
            <a:r>
              <a:rPr lang="en-US" sz="2400" b="1" dirty="0">
                <a:latin typeface="+mj-lt"/>
              </a:rPr>
              <a:t>View the security state of resources and any issues per resource type:</a:t>
            </a:r>
          </a:p>
          <a:p>
            <a:pPr marL="571500" lvl="1" indent="-342900">
              <a:spcAft>
                <a:spcPts val="600"/>
              </a:spcAft>
              <a:buFont typeface="Arial" panose="020B0604020202020204" pitchFamily="34" charset="0"/>
              <a:buChar char="•"/>
            </a:pPr>
            <a:r>
              <a:rPr lang="en-US" sz="2400" dirty="0">
                <a:latin typeface="+mj-lt"/>
              </a:rPr>
              <a:t>Monitor computer resources and apps</a:t>
            </a:r>
          </a:p>
          <a:p>
            <a:pPr marL="571500" lvl="1" indent="-342900">
              <a:spcAft>
                <a:spcPts val="600"/>
              </a:spcAft>
              <a:buFont typeface="Arial" panose="020B0604020202020204" pitchFamily="34" charset="0"/>
              <a:buChar char="•"/>
            </a:pPr>
            <a:r>
              <a:rPr lang="en-US" sz="2400" dirty="0">
                <a:latin typeface="+mj-lt"/>
              </a:rPr>
              <a:t>Monitor network resources</a:t>
            </a:r>
          </a:p>
          <a:p>
            <a:pPr marL="571500" lvl="1" indent="-342900">
              <a:spcAft>
                <a:spcPts val="600"/>
              </a:spcAft>
              <a:buFont typeface="Arial" panose="020B0604020202020204" pitchFamily="34" charset="0"/>
              <a:buChar char="•"/>
            </a:pPr>
            <a:r>
              <a:rPr lang="en-US" sz="2400" dirty="0">
                <a:latin typeface="+mj-lt"/>
              </a:rPr>
              <a:t>Monitor data and storage resources</a:t>
            </a:r>
          </a:p>
          <a:p>
            <a:pPr marL="571500" lvl="1" indent="-342900">
              <a:spcAft>
                <a:spcPts val="600"/>
              </a:spcAft>
              <a:buFont typeface="Arial" panose="020B0604020202020204" pitchFamily="34" charset="0"/>
              <a:buChar char="•"/>
            </a:pPr>
            <a:r>
              <a:rPr lang="en-US" sz="2400" dirty="0">
                <a:latin typeface="+mj-lt"/>
              </a:rPr>
              <a:t>Monitor you identity and access resources</a:t>
            </a:r>
          </a:p>
        </p:txBody>
      </p:sp>
      <p:sp>
        <p:nvSpPr>
          <p:cNvPr id="6" name="Title 5">
            <a:extLst>
              <a:ext uri="{FF2B5EF4-FFF2-40B4-BE49-F238E27FC236}">
                <a16:creationId xmlns:a16="http://schemas.microsoft.com/office/drawing/2014/main" id="{48874760-F7DB-4CCA-BB37-CA6188154890}"/>
              </a:ext>
            </a:extLst>
          </p:cNvPr>
          <p:cNvSpPr>
            <a:spLocks noGrp="1"/>
          </p:cNvSpPr>
          <p:nvPr>
            <p:ph type="title"/>
          </p:nvPr>
        </p:nvSpPr>
        <p:spPr/>
        <p:txBody>
          <a:bodyPr/>
          <a:lstStyle/>
          <a:p>
            <a:pPr>
              <a:spcAft>
                <a:spcPts val="600"/>
              </a:spcAft>
            </a:pPr>
            <a:r>
              <a:rPr lang="en-US" sz="3200" b="1" dirty="0"/>
              <a:t>Security Posture</a:t>
            </a:r>
          </a:p>
        </p:txBody>
      </p:sp>
      <p:pic>
        <p:nvPicPr>
          <p:cNvPr id="2" name="Graphic 5" descr="Azure Monitor logo">
            <a:extLst>
              <a:ext uri="{FF2B5EF4-FFF2-40B4-BE49-F238E27FC236}">
                <a16:creationId xmlns:a16="http://schemas.microsoft.com/office/drawing/2014/main" id="{083D883C-7B35-42DD-AC02-745D059D9CE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0940527" y="5608093"/>
            <a:ext cx="1081428" cy="1008015"/>
          </a:xfrm>
          <a:prstGeom prst="rect">
            <a:avLst/>
          </a:prstGeom>
        </p:spPr>
      </p:pic>
    </p:spTree>
    <p:extLst>
      <p:ext uri="{BB962C8B-B14F-4D97-AF65-F5344CB8AC3E}">
        <p14:creationId xmlns:p14="http://schemas.microsoft.com/office/powerpoint/2010/main" val="419041238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297920"/>
            <a:ext cx="9572625" cy="5309146"/>
          </a:xfrm>
        </p:spPr>
        <p:txBody>
          <a:bodyPr/>
          <a:lstStyle/>
          <a:p>
            <a:pPr marL="0" indent="0">
              <a:spcAft>
                <a:spcPts val="600"/>
              </a:spcAft>
              <a:buNone/>
            </a:pPr>
            <a:r>
              <a:rPr lang="en-US" b="1" dirty="0">
                <a:latin typeface="+mj-lt"/>
              </a:rPr>
              <a:t>Service health events:</a:t>
            </a:r>
          </a:p>
          <a:p>
            <a:pPr marL="685800" lvl="1" indent="-457200">
              <a:spcAft>
                <a:spcPts val="600"/>
              </a:spcAft>
              <a:buFont typeface="Arial" panose="020B0604020202020204" pitchFamily="34" charset="0"/>
              <a:buChar char="•"/>
            </a:pPr>
            <a:r>
              <a:rPr lang="en-US" dirty="0">
                <a:latin typeface="+mj-lt"/>
              </a:rPr>
              <a:t>Service issues</a:t>
            </a:r>
          </a:p>
          <a:p>
            <a:pPr marL="685800" lvl="1" indent="-457200">
              <a:spcAft>
                <a:spcPts val="600"/>
              </a:spcAft>
              <a:buFont typeface="Arial" panose="020B0604020202020204" pitchFamily="34" charset="0"/>
              <a:buChar char="•"/>
            </a:pPr>
            <a:r>
              <a:rPr lang="en-US" dirty="0">
                <a:latin typeface="+mj-lt"/>
              </a:rPr>
              <a:t>Planned maintenance</a:t>
            </a:r>
          </a:p>
          <a:p>
            <a:pPr marL="685800" lvl="1" indent="-457200">
              <a:spcAft>
                <a:spcPts val="600"/>
              </a:spcAft>
              <a:buFont typeface="Arial" panose="020B0604020202020204" pitchFamily="34" charset="0"/>
              <a:buChar char="•"/>
            </a:pPr>
            <a:r>
              <a:rPr lang="en-US" dirty="0">
                <a:latin typeface="+mj-lt"/>
              </a:rPr>
              <a:t>Health advisories</a:t>
            </a:r>
          </a:p>
          <a:p>
            <a:pPr marL="685800" lvl="1" indent="-457200">
              <a:spcAft>
                <a:spcPts val="600"/>
              </a:spcAft>
              <a:buFont typeface="Arial" panose="020B0604020202020204" pitchFamily="34" charset="0"/>
              <a:buChar char="•"/>
            </a:pPr>
            <a:r>
              <a:rPr lang="en-US" dirty="0">
                <a:latin typeface="+mj-lt"/>
              </a:rPr>
              <a:t>Security advisories</a:t>
            </a:r>
          </a:p>
          <a:p>
            <a:pPr marL="685800" lvl="1" indent="-457200">
              <a:spcAft>
                <a:spcPts val="600"/>
              </a:spcAft>
              <a:buFont typeface="Arial" panose="020B0604020202020204" pitchFamily="34" charset="0"/>
              <a:buChar char="•"/>
            </a:pPr>
            <a:endParaRPr lang="en-US" dirty="0">
              <a:latin typeface="+mj-lt"/>
            </a:endParaRPr>
          </a:p>
          <a:p>
            <a:pPr marL="0" indent="0">
              <a:spcAft>
                <a:spcPts val="600"/>
              </a:spcAft>
              <a:buNone/>
            </a:pPr>
            <a:r>
              <a:rPr lang="en-US" b="1" dirty="0">
                <a:latin typeface="+mj-lt"/>
              </a:rPr>
              <a:t>Service Health allows you to:</a:t>
            </a:r>
          </a:p>
          <a:p>
            <a:pPr marL="571500" lvl="1" indent="-342900">
              <a:spcAft>
                <a:spcPts val="600"/>
              </a:spcAft>
              <a:buFont typeface="Arial" panose="020B0604020202020204" pitchFamily="34" charset="0"/>
              <a:buChar char="•"/>
            </a:pPr>
            <a:r>
              <a:rPr lang="en-US" dirty="0">
                <a:latin typeface="+mj-lt"/>
              </a:rPr>
              <a:t>See current issues which impact your services</a:t>
            </a:r>
          </a:p>
          <a:p>
            <a:pPr marL="571500" lvl="1" indent="-342900">
              <a:spcAft>
                <a:spcPts val="600"/>
              </a:spcAft>
              <a:buFont typeface="Arial" panose="020B0604020202020204" pitchFamily="34" charset="0"/>
              <a:buChar char="•"/>
            </a:pPr>
            <a:r>
              <a:rPr lang="en-US" dirty="0">
                <a:latin typeface="+mj-lt"/>
              </a:rPr>
              <a:t>Get links and downloadable explanations</a:t>
            </a:r>
          </a:p>
          <a:p>
            <a:pPr marL="571500" lvl="1" indent="-342900">
              <a:spcAft>
                <a:spcPts val="600"/>
              </a:spcAft>
              <a:buFont typeface="Arial" panose="020B0604020202020204" pitchFamily="34" charset="0"/>
              <a:buChar char="•"/>
            </a:pPr>
            <a:r>
              <a:rPr lang="en-US" dirty="0">
                <a:latin typeface="+mj-lt"/>
              </a:rPr>
              <a:t>Get support from Microsoft</a:t>
            </a:r>
          </a:p>
          <a:p>
            <a:pPr marL="571500" lvl="1" indent="-342900">
              <a:spcAft>
                <a:spcPts val="600"/>
              </a:spcAft>
              <a:buFont typeface="Arial" panose="020B0604020202020204" pitchFamily="34" charset="0"/>
              <a:buChar char="•"/>
            </a:pPr>
            <a:r>
              <a:rPr lang="en-US" dirty="0">
                <a:latin typeface="+mj-lt"/>
              </a:rPr>
              <a:t>Pin a personalized health map to your dashboard</a:t>
            </a:r>
          </a:p>
          <a:p>
            <a:pPr marL="571500" lvl="1" indent="-342900">
              <a:spcAft>
                <a:spcPts val="600"/>
              </a:spcAft>
              <a:buFont typeface="Arial" panose="020B0604020202020204" pitchFamily="34" charset="0"/>
              <a:buChar char="•"/>
            </a:pPr>
            <a:r>
              <a:rPr lang="en-US" dirty="0">
                <a:latin typeface="+mj-lt"/>
              </a:rPr>
              <a:t>Configure service health alerts</a:t>
            </a:r>
          </a:p>
          <a:p>
            <a:pPr marL="0" indent="0">
              <a:spcAft>
                <a:spcPts val="600"/>
              </a:spcAft>
              <a:buNone/>
            </a:pPr>
            <a:endParaRPr lang="en-US" dirty="0">
              <a:latin typeface="+mj-lt"/>
            </a:endParaRPr>
          </a:p>
          <a:p>
            <a:pPr marL="0" indent="0">
              <a:spcAft>
                <a:spcPts val="600"/>
              </a:spcAft>
              <a:buNone/>
            </a:pPr>
            <a:endParaRPr lang="en-US" dirty="0">
              <a:latin typeface="+mj-lt"/>
            </a:endParaRPr>
          </a:p>
        </p:txBody>
      </p:sp>
      <p:sp>
        <p:nvSpPr>
          <p:cNvPr id="3" name="Title 2">
            <a:extLst>
              <a:ext uri="{FF2B5EF4-FFF2-40B4-BE49-F238E27FC236}">
                <a16:creationId xmlns:a16="http://schemas.microsoft.com/office/drawing/2014/main" id="{880B4E61-0460-4EB3-BF0D-2CB62A80DDCE}"/>
              </a:ext>
            </a:extLst>
          </p:cNvPr>
          <p:cNvSpPr>
            <a:spLocks noGrp="1"/>
          </p:cNvSpPr>
          <p:nvPr>
            <p:ph type="title"/>
          </p:nvPr>
        </p:nvSpPr>
        <p:spPr/>
        <p:txBody>
          <a:bodyPr/>
          <a:lstStyle/>
          <a:p>
            <a:r>
              <a:rPr lang="en-US" b="1" dirty="0"/>
              <a:t>Service Health Walkthrough</a:t>
            </a:r>
          </a:p>
        </p:txBody>
      </p:sp>
    </p:spTree>
    <p:extLst>
      <p:ext uri="{BB962C8B-B14F-4D97-AF65-F5344CB8AC3E}">
        <p14:creationId xmlns:p14="http://schemas.microsoft.com/office/powerpoint/2010/main" val="210009573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889943"/>
            <a:ext cx="4876034" cy="3631763"/>
          </a:xfrm>
        </p:spPr>
        <p:txBody>
          <a:bodyPr/>
          <a:lstStyle/>
          <a:p>
            <a:pPr>
              <a:spcAft>
                <a:spcPts val="600"/>
              </a:spcAft>
            </a:pPr>
            <a:r>
              <a:rPr lang="en-US" sz="2400" dirty="0">
                <a:latin typeface="+mj-lt"/>
              </a:rPr>
              <a:t>Resource definition and health assessment</a:t>
            </a:r>
          </a:p>
          <a:p>
            <a:pPr>
              <a:spcAft>
                <a:spcPts val="600"/>
              </a:spcAft>
            </a:pPr>
            <a:r>
              <a:rPr lang="en-US" sz="2400" dirty="0">
                <a:latin typeface="+mj-lt"/>
              </a:rPr>
              <a:t>Health status</a:t>
            </a:r>
          </a:p>
          <a:p>
            <a:pPr marL="571500" lvl="1" indent="-342900">
              <a:spcAft>
                <a:spcPts val="600"/>
              </a:spcAft>
              <a:buFont typeface="Arial" panose="020B0604020202020204" pitchFamily="34" charset="0"/>
              <a:buChar char="•"/>
            </a:pPr>
            <a:r>
              <a:rPr lang="en-US" sz="2400" dirty="0">
                <a:latin typeface="+mj-lt"/>
              </a:rPr>
              <a:t>Available</a:t>
            </a:r>
          </a:p>
          <a:p>
            <a:pPr marL="571500" lvl="1" indent="-342900">
              <a:spcAft>
                <a:spcPts val="600"/>
              </a:spcAft>
              <a:buFont typeface="Arial" panose="020B0604020202020204" pitchFamily="34" charset="0"/>
              <a:buChar char="•"/>
            </a:pPr>
            <a:r>
              <a:rPr lang="en-US" sz="2400" dirty="0">
                <a:latin typeface="+mj-lt"/>
              </a:rPr>
              <a:t>Unavailable (includes platform events and non-platform events)</a:t>
            </a:r>
          </a:p>
          <a:p>
            <a:pPr marL="571500" lvl="1" indent="-342900">
              <a:spcAft>
                <a:spcPts val="600"/>
              </a:spcAft>
              <a:buFont typeface="Arial" panose="020B0604020202020204" pitchFamily="34" charset="0"/>
              <a:buChar char="•"/>
            </a:pPr>
            <a:r>
              <a:rPr lang="en-US" sz="2400" dirty="0">
                <a:latin typeface="+mj-lt"/>
              </a:rPr>
              <a:t>Unknown</a:t>
            </a:r>
          </a:p>
          <a:p>
            <a:pPr marL="571500" lvl="1" indent="-342900">
              <a:spcAft>
                <a:spcPts val="600"/>
              </a:spcAft>
              <a:buFont typeface="Arial" panose="020B0604020202020204" pitchFamily="34" charset="0"/>
              <a:buChar char="•"/>
            </a:pPr>
            <a:r>
              <a:rPr lang="en-US" sz="2400" dirty="0">
                <a:latin typeface="+mj-lt"/>
              </a:rPr>
              <a:t>Degraded</a:t>
            </a:r>
          </a:p>
          <a:p>
            <a:pPr>
              <a:spcAft>
                <a:spcPts val="600"/>
              </a:spcAft>
            </a:pPr>
            <a:r>
              <a:rPr lang="en-US" sz="2400" dirty="0">
                <a:latin typeface="+mj-lt"/>
              </a:rPr>
              <a:t>Reporting an incorrect status</a:t>
            </a:r>
          </a:p>
          <a:p>
            <a:pPr>
              <a:spcAft>
                <a:spcPts val="600"/>
              </a:spcAft>
            </a:pPr>
            <a:r>
              <a:rPr lang="en-US" sz="2400" dirty="0">
                <a:latin typeface="+mj-lt"/>
              </a:rPr>
              <a:t>History information</a:t>
            </a:r>
          </a:p>
          <a:p>
            <a:endParaRPr lang="en-US" dirty="0"/>
          </a:p>
        </p:txBody>
      </p:sp>
      <p:sp>
        <p:nvSpPr>
          <p:cNvPr id="3" name="Title 2">
            <a:extLst>
              <a:ext uri="{FF2B5EF4-FFF2-40B4-BE49-F238E27FC236}">
                <a16:creationId xmlns:a16="http://schemas.microsoft.com/office/drawing/2014/main" id="{880B4E61-0460-4EB3-BF0D-2CB62A80DDCE}"/>
              </a:ext>
            </a:extLst>
          </p:cNvPr>
          <p:cNvSpPr>
            <a:spLocks noGrp="1"/>
          </p:cNvSpPr>
          <p:nvPr>
            <p:ph type="title"/>
          </p:nvPr>
        </p:nvSpPr>
        <p:spPr/>
        <p:txBody>
          <a:bodyPr/>
          <a:lstStyle/>
          <a:p>
            <a:r>
              <a:rPr lang="en-US" b="1" dirty="0"/>
              <a:t>Resource Health Overview</a:t>
            </a:r>
          </a:p>
        </p:txBody>
      </p:sp>
      <p:pic>
        <p:nvPicPr>
          <p:cNvPr id="4" name="Picture 3">
            <a:extLst>
              <a:ext uri="{FF2B5EF4-FFF2-40B4-BE49-F238E27FC236}">
                <a16:creationId xmlns:a16="http://schemas.microsoft.com/office/drawing/2014/main" id="{CFBC102B-88FE-4D8F-ACBE-933229ED8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9279" y="1889943"/>
            <a:ext cx="5700719" cy="3949470"/>
          </a:xfrm>
          <a:prstGeom prst="rect">
            <a:avLst/>
          </a:prstGeom>
        </p:spPr>
      </p:pic>
    </p:spTree>
    <p:extLst>
      <p:ext uri="{BB962C8B-B14F-4D97-AF65-F5344CB8AC3E}">
        <p14:creationId xmlns:p14="http://schemas.microsoft.com/office/powerpoint/2010/main" val="268897563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br>
              <a:rPr lang="en-US" b="1" dirty="0"/>
            </a:br>
            <a:r>
              <a:rPr lang="en-US" b="1" dirty="0"/>
              <a:t>Azure Application Insights</a:t>
            </a:r>
          </a:p>
        </p:txBody>
      </p:sp>
      <p:pic>
        <p:nvPicPr>
          <p:cNvPr id="2" name="Graphic 1">
            <a:extLst>
              <a:ext uri="{FF2B5EF4-FFF2-40B4-BE49-F238E27FC236}">
                <a16:creationId xmlns:a16="http://schemas.microsoft.com/office/drawing/2014/main" id="{F5D0E6EC-C571-4216-A415-BFE2769CB4B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18379" y="4466042"/>
            <a:ext cx="3995763" cy="2380896"/>
          </a:xfrm>
          <a:prstGeom prst="rect">
            <a:avLst/>
          </a:prstGeom>
        </p:spPr>
      </p:pic>
    </p:spTree>
    <p:extLst>
      <p:ext uri="{BB962C8B-B14F-4D97-AF65-F5344CB8AC3E}">
        <p14:creationId xmlns:p14="http://schemas.microsoft.com/office/powerpoint/2010/main" val="131067384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297920"/>
            <a:ext cx="10756598" cy="1384995"/>
          </a:xfrm>
        </p:spPr>
        <p:txBody>
          <a:bodyPr/>
          <a:lstStyle/>
          <a:p>
            <a:pPr marL="0" indent="0">
              <a:spcAft>
                <a:spcPts val="600"/>
              </a:spcAft>
              <a:buNone/>
            </a:pPr>
            <a:r>
              <a:rPr lang="en-US" dirty="0">
                <a:latin typeface="+mj-lt"/>
              </a:rPr>
              <a:t>To integrate Application Insights with your applications:</a:t>
            </a:r>
          </a:p>
          <a:p>
            <a:pPr marL="571500" lvl="1" indent="-342900">
              <a:spcAft>
                <a:spcPts val="600"/>
              </a:spcAft>
              <a:buFont typeface="Arial" panose="020B0604020202020204" pitchFamily="34" charset="0"/>
              <a:buChar char="•"/>
            </a:pPr>
            <a:r>
              <a:rPr lang="en-US" dirty="0">
                <a:latin typeface="+mj-lt"/>
              </a:rPr>
              <a:t>Set up Application Insights resource</a:t>
            </a:r>
          </a:p>
          <a:p>
            <a:pPr marL="571500" lvl="1" indent="-342900">
              <a:spcAft>
                <a:spcPts val="600"/>
              </a:spcAft>
              <a:buFont typeface="Arial" panose="020B0604020202020204" pitchFamily="34" charset="0"/>
              <a:buChar char="•"/>
            </a:pPr>
            <a:r>
              <a:rPr lang="en-US" dirty="0">
                <a:latin typeface="+mj-lt"/>
              </a:rPr>
              <a:t>Install an instrumentation package in your application. The package will monitor your application and send log data to the Log Analytics workspace.</a:t>
            </a:r>
          </a:p>
        </p:txBody>
      </p:sp>
      <p:sp>
        <p:nvSpPr>
          <p:cNvPr id="4" name="Title 3">
            <a:extLst>
              <a:ext uri="{FF2B5EF4-FFF2-40B4-BE49-F238E27FC236}">
                <a16:creationId xmlns:a16="http://schemas.microsoft.com/office/drawing/2014/main" id="{E112333C-7AEA-470B-B8E4-2228EEE7DCA1}"/>
              </a:ext>
            </a:extLst>
          </p:cNvPr>
          <p:cNvSpPr>
            <a:spLocks noGrp="1"/>
          </p:cNvSpPr>
          <p:nvPr>
            <p:ph type="title"/>
          </p:nvPr>
        </p:nvSpPr>
        <p:spPr/>
        <p:txBody>
          <a:bodyPr/>
          <a:lstStyle/>
          <a:p>
            <a:r>
              <a:rPr lang="en-US" b="1" dirty="0"/>
              <a:t>Integrate Application Insights (1 of 3)</a:t>
            </a:r>
          </a:p>
        </p:txBody>
      </p:sp>
      <p:pic>
        <p:nvPicPr>
          <p:cNvPr id="3" name="Picture 2">
            <a:extLst>
              <a:ext uri="{FF2B5EF4-FFF2-40B4-BE49-F238E27FC236}">
                <a16:creationId xmlns:a16="http://schemas.microsoft.com/office/drawing/2014/main" id="{986009F9-992B-4886-AB94-F0BDD87FD5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138" y="3353854"/>
            <a:ext cx="10756598" cy="2342751"/>
          </a:xfrm>
          <a:prstGeom prst="rect">
            <a:avLst/>
          </a:prstGeom>
        </p:spPr>
      </p:pic>
    </p:spTree>
    <p:extLst>
      <p:ext uri="{BB962C8B-B14F-4D97-AF65-F5344CB8AC3E}">
        <p14:creationId xmlns:p14="http://schemas.microsoft.com/office/powerpoint/2010/main" val="279074791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297920"/>
            <a:ext cx="10756598" cy="1077218"/>
          </a:xfrm>
        </p:spPr>
        <p:txBody>
          <a:bodyPr/>
          <a:lstStyle/>
          <a:p>
            <a:pPr marL="571500" lvl="1" indent="-342900">
              <a:spcAft>
                <a:spcPts val="600"/>
              </a:spcAft>
              <a:buFont typeface="Arial" panose="020B0604020202020204" pitchFamily="34" charset="0"/>
              <a:buChar char="•"/>
            </a:pPr>
            <a:r>
              <a:rPr lang="en-US" dirty="0">
                <a:latin typeface="+mj-lt"/>
              </a:rPr>
              <a:t>For example, in a JavaScript web app, use a Node.js SDK as the instrumentation package.</a:t>
            </a:r>
          </a:p>
          <a:p>
            <a:pPr marL="571500" lvl="1" indent="-342900">
              <a:spcAft>
                <a:spcPts val="600"/>
              </a:spcAft>
              <a:buFont typeface="Arial" panose="020B0604020202020204" pitchFamily="34" charset="0"/>
              <a:buChar char="•"/>
            </a:pPr>
            <a:r>
              <a:rPr lang="en-US" dirty="0">
                <a:latin typeface="+mj-lt"/>
              </a:rPr>
              <a:t>The SDK automatically gathers data about Node.js runtime during app usage</a:t>
            </a:r>
          </a:p>
          <a:p>
            <a:pPr marL="571500" lvl="1" indent="-342900">
              <a:spcAft>
                <a:spcPts val="600"/>
              </a:spcAft>
              <a:buFont typeface="Arial" panose="020B0604020202020204" pitchFamily="34" charset="0"/>
              <a:buChar char="•"/>
            </a:pPr>
            <a:r>
              <a:rPr lang="en-US" dirty="0">
                <a:latin typeface="+mj-lt"/>
              </a:rPr>
              <a:t>You can view this data in the Application Insights dashboard, in the Azure portal. </a:t>
            </a:r>
          </a:p>
        </p:txBody>
      </p:sp>
      <p:sp>
        <p:nvSpPr>
          <p:cNvPr id="4" name="Title 3">
            <a:extLst>
              <a:ext uri="{FF2B5EF4-FFF2-40B4-BE49-F238E27FC236}">
                <a16:creationId xmlns:a16="http://schemas.microsoft.com/office/drawing/2014/main" id="{E112333C-7AEA-470B-B8E4-2228EEE7DCA1}"/>
              </a:ext>
            </a:extLst>
          </p:cNvPr>
          <p:cNvSpPr>
            <a:spLocks noGrp="1"/>
          </p:cNvSpPr>
          <p:nvPr>
            <p:ph type="title"/>
          </p:nvPr>
        </p:nvSpPr>
        <p:spPr/>
        <p:txBody>
          <a:bodyPr/>
          <a:lstStyle/>
          <a:p>
            <a:r>
              <a:rPr lang="en-US" b="1" dirty="0"/>
              <a:t>Integrate Application Insights (2 of 3)</a:t>
            </a:r>
          </a:p>
        </p:txBody>
      </p:sp>
      <p:pic>
        <p:nvPicPr>
          <p:cNvPr id="5" name="Picture 4">
            <a:extLst>
              <a:ext uri="{FF2B5EF4-FFF2-40B4-BE49-F238E27FC236}">
                <a16:creationId xmlns:a16="http://schemas.microsoft.com/office/drawing/2014/main" id="{4B3D2FB2-1CC6-40DC-A237-C3F774B708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065" y="2615324"/>
            <a:ext cx="6486862" cy="3746422"/>
          </a:xfrm>
          <a:prstGeom prst="rect">
            <a:avLst/>
          </a:prstGeom>
        </p:spPr>
      </p:pic>
    </p:spTree>
    <p:extLst>
      <p:ext uri="{BB962C8B-B14F-4D97-AF65-F5344CB8AC3E}">
        <p14:creationId xmlns:p14="http://schemas.microsoft.com/office/powerpoint/2010/main" val="203955436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297920"/>
            <a:ext cx="10756598" cy="692497"/>
          </a:xfrm>
        </p:spPr>
        <p:txBody>
          <a:bodyPr/>
          <a:lstStyle/>
          <a:p>
            <a:pPr marL="571500" lvl="1" indent="-342900">
              <a:spcAft>
                <a:spcPts val="600"/>
              </a:spcAft>
              <a:buFont typeface="Arial" panose="020B0604020202020204" pitchFamily="34" charset="0"/>
              <a:buChar char="•"/>
            </a:pPr>
            <a:r>
              <a:rPr lang="en-US" dirty="0">
                <a:latin typeface="+mj-lt"/>
              </a:rPr>
              <a:t>The SDK also analyzes your application for a typology. </a:t>
            </a:r>
          </a:p>
          <a:p>
            <a:pPr marL="571500" lvl="1" indent="-342900">
              <a:spcAft>
                <a:spcPts val="600"/>
              </a:spcAft>
              <a:buFont typeface="Arial" panose="020B0604020202020204" pitchFamily="34" charset="0"/>
              <a:buChar char="•"/>
            </a:pPr>
            <a:r>
              <a:rPr lang="en-US" dirty="0">
                <a:latin typeface="+mj-lt"/>
              </a:rPr>
              <a:t>You can analyze this typology by reviewing the Application map view</a:t>
            </a:r>
          </a:p>
        </p:txBody>
      </p:sp>
      <p:sp>
        <p:nvSpPr>
          <p:cNvPr id="4" name="Title 3">
            <a:extLst>
              <a:ext uri="{FF2B5EF4-FFF2-40B4-BE49-F238E27FC236}">
                <a16:creationId xmlns:a16="http://schemas.microsoft.com/office/drawing/2014/main" id="{E112333C-7AEA-470B-B8E4-2228EEE7DCA1}"/>
              </a:ext>
            </a:extLst>
          </p:cNvPr>
          <p:cNvSpPr>
            <a:spLocks noGrp="1"/>
          </p:cNvSpPr>
          <p:nvPr>
            <p:ph type="title"/>
          </p:nvPr>
        </p:nvSpPr>
        <p:spPr/>
        <p:txBody>
          <a:bodyPr/>
          <a:lstStyle/>
          <a:p>
            <a:r>
              <a:rPr lang="en-US" b="1" dirty="0"/>
              <a:t>Integrate Application Insights (3 of 3)</a:t>
            </a:r>
          </a:p>
        </p:txBody>
      </p:sp>
      <p:pic>
        <p:nvPicPr>
          <p:cNvPr id="3" name="Picture 2">
            <a:extLst>
              <a:ext uri="{FF2B5EF4-FFF2-40B4-BE49-F238E27FC236}">
                <a16:creationId xmlns:a16="http://schemas.microsoft.com/office/drawing/2014/main" id="{5E8EDF4A-33C7-4826-BE2A-ECF16DEABA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353" y="2244396"/>
            <a:ext cx="7573470" cy="4117350"/>
          </a:xfrm>
          <a:prstGeom prst="rect">
            <a:avLst/>
          </a:prstGeom>
        </p:spPr>
      </p:pic>
    </p:spTree>
    <p:extLst>
      <p:ext uri="{BB962C8B-B14F-4D97-AF65-F5344CB8AC3E}">
        <p14:creationId xmlns:p14="http://schemas.microsoft.com/office/powerpoint/2010/main" val="369893025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636016"/>
            <a:ext cx="6893093" cy="1077218"/>
          </a:xfrm>
        </p:spPr>
        <p:txBody>
          <a:bodyPr/>
          <a:lstStyle/>
          <a:p>
            <a:pPr>
              <a:spcAft>
                <a:spcPts val="1200"/>
              </a:spcAft>
            </a:pPr>
            <a:r>
              <a:rPr lang="en-US" dirty="0">
                <a:latin typeface="+mj-lt"/>
              </a:rPr>
              <a:t>Application Insights sends automatically generated alerts </a:t>
            </a:r>
          </a:p>
          <a:p>
            <a:pPr>
              <a:spcAft>
                <a:spcPts val="1200"/>
              </a:spcAft>
            </a:pPr>
            <a:r>
              <a:rPr lang="en-US" dirty="0">
                <a:latin typeface="+mj-lt"/>
              </a:rPr>
              <a:t>You can create availability tests to continuously monitor </a:t>
            </a:r>
            <a:br>
              <a:rPr lang="en-US" dirty="0">
                <a:latin typeface="+mj-lt"/>
              </a:rPr>
            </a:br>
            <a:r>
              <a:rPr lang="en-US" dirty="0">
                <a:latin typeface="+mj-lt"/>
              </a:rPr>
              <a:t>application health</a:t>
            </a:r>
          </a:p>
        </p:txBody>
      </p:sp>
      <p:sp>
        <p:nvSpPr>
          <p:cNvPr id="4" name="Title 3">
            <a:extLst>
              <a:ext uri="{FF2B5EF4-FFF2-40B4-BE49-F238E27FC236}">
                <a16:creationId xmlns:a16="http://schemas.microsoft.com/office/drawing/2014/main" id="{1D75BD67-CF81-4840-A1EB-FD7E58BCE212}"/>
              </a:ext>
            </a:extLst>
          </p:cNvPr>
          <p:cNvSpPr>
            <a:spLocks noGrp="1"/>
          </p:cNvSpPr>
          <p:nvPr>
            <p:ph type="title"/>
          </p:nvPr>
        </p:nvSpPr>
        <p:spPr/>
        <p:txBody>
          <a:bodyPr/>
          <a:lstStyle/>
          <a:p>
            <a:r>
              <a:rPr lang="en-US" b="1" dirty="0"/>
              <a:t>Monitor Applications Continuously</a:t>
            </a:r>
          </a:p>
        </p:txBody>
      </p:sp>
      <p:pic>
        <p:nvPicPr>
          <p:cNvPr id="3" name="Picture 2">
            <a:extLst>
              <a:ext uri="{FF2B5EF4-FFF2-40B4-BE49-F238E27FC236}">
                <a16:creationId xmlns:a16="http://schemas.microsoft.com/office/drawing/2014/main" id="{CB820D7B-BDE9-4011-96E7-0D32B8CB37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3844" y="1355462"/>
            <a:ext cx="3945597" cy="4827554"/>
          </a:xfrm>
          <a:prstGeom prst="rect">
            <a:avLst/>
          </a:prstGeom>
        </p:spPr>
      </p:pic>
      <p:pic>
        <p:nvPicPr>
          <p:cNvPr id="6" name="Picture 5">
            <a:extLst>
              <a:ext uri="{FF2B5EF4-FFF2-40B4-BE49-F238E27FC236}">
                <a16:creationId xmlns:a16="http://schemas.microsoft.com/office/drawing/2014/main" id="{C5168DED-E78C-4CFC-8929-69FA7061D5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944" y="3305309"/>
            <a:ext cx="6609443" cy="2877707"/>
          </a:xfrm>
          <a:prstGeom prst="rect">
            <a:avLst/>
          </a:prstGeom>
        </p:spPr>
      </p:pic>
    </p:spTree>
    <p:extLst>
      <p:ext uri="{BB962C8B-B14F-4D97-AF65-F5344CB8AC3E}">
        <p14:creationId xmlns:p14="http://schemas.microsoft.com/office/powerpoint/2010/main" val="247054579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br>
              <a:rPr lang="en-US" b="1" dirty="0"/>
            </a:br>
            <a:r>
              <a:rPr lang="en-US" b="1" dirty="0"/>
              <a:t>Unified Monitoring in Azure</a:t>
            </a:r>
          </a:p>
        </p:txBody>
      </p:sp>
      <p:pic>
        <p:nvPicPr>
          <p:cNvPr id="2" name="Graphic 1">
            <a:extLst>
              <a:ext uri="{FF2B5EF4-FFF2-40B4-BE49-F238E27FC236}">
                <a16:creationId xmlns:a16="http://schemas.microsoft.com/office/drawing/2014/main" id="{3E871369-5BBF-4E36-A5BE-DB93757CE4AF}"/>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18379" y="4466042"/>
            <a:ext cx="3995763" cy="2380896"/>
          </a:xfrm>
          <a:prstGeom prst="rect">
            <a:avLst/>
          </a:prstGeom>
        </p:spPr>
      </p:pic>
    </p:spTree>
    <p:extLst>
      <p:ext uri="{BB962C8B-B14F-4D97-AF65-F5344CB8AC3E}">
        <p14:creationId xmlns:p14="http://schemas.microsoft.com/office/powerpoint/2010/main" val="385609037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55070"/>
            <a:ext cx="9572625" cy="307777"/>
          </a:xfrm>
        </p:spPr>
        <p:txBody>
          <a:bodyPr/>
          <a:lstStyle/>
          <a:p>
            <a:pPr marL="0" indent="0">
              <a:buNone/>
            </a:pPr>
            <a:r>
              <a:rPr lang="en-US" sz="2400" dirty="0">
                <a:latin typeface="+mj-lt"/>
              </a:rPr>
              <a:t>Azure monitor centralizes your metrics and log data from different sources</a:t>
            </a:r>
          </a:p>
        </p:txBody>
      </p:sp>
      <p:sp>
        <p:nvSpPr>
          <p:cNvPr id="4" name="Title 3">
            <a:extLst>
              <a:ext uri="{FF2B5EF4-FFF2-40B4-BE49-F238E27FC236}">
                <a16:creationId xmlns:a16="http://schemas.microsoft.com/office/drawing/2014/main" id="{1D75BD67-CF81-4840-A1EB-FD7E58BCE212}"/>
              </a:ext>
            </a:extLst>
          </p:cNvPr>
          <p:cNvSpPr>
            <a:spLocks noGrp="1"/>
          </p:cNvSpPr>
          <p:nvPr>
            <p:ph type="title"/>
          </p:nvPr>
        </p:nvSpPr>
        <p:spPr/>
        <p:txBody>
          <a:bodyPr/>
          <a:lstStyle/>
          <a:p>
            <a:r>
              <a:rPr lang="en-US" b="1" dirty="0"/>
              <a:t>Unified Metrics and Logs</a:t>
            </a:r>
          </a:p>
        </p:txBody>
      </p:sp>
      <p:pic>
        <p:nvPicPr>
          <p:cNvPr id="3" name="Picture 2">
            <a:extLst>
              <a:ext uri="{FF2B5EF4-FFF2-40B4-BE49-F238E27FC236}">
                <a16:creationId xmlns:a16="http://schemas.microsoft.com/office/drawing/2014/main" id="{1C687C57-2192-4C49-B619-3CD7250BAC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128" y="1918802"/>
            <a:ext cx="8119572" cy="4587558"/>
          </a:xfrm>
          <a:prstGeom prst="rect">
            <a:avLst/>
          </a:prstGeom>
        </p:spPr>
      </p:pic>
    </p:spTree>
    <p:extLst>
      <p:ext uri="{BB962C8B-B14F-4D97-AF65-F5344CB8AC3E}">
        <p14:creationId xmlns:p14="http://schemas.microsoft.com/office/powerpoint/2010/main" val="81289620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286490"/>
            <a:ext cx="10496904" cy="615553"/>
          </a:xfrm>
        </p:spPr>
        <p:txBody>
          <a:bodyPr/>
          <a:lstStyle/>
          <a:p>
            <a:pPr marL="0" indent="0">
              <a:buNone/>
            </a:pPr>
            <a:r>
              <a:rPr lang="en-US" sz="2400" dirty="0">
                <a:latin typeface="+mj-lt"/>
              </a:rPr>
              <a:t>Azure Security Center collects data from resources by using Log Analytics Agent</a:t>
            </a:r>
          </a:p>
        </p:txBody>
      </p:sp>
      <p:sp>
        <p:nvSpPr>
          <p:cNvPr id="3" name="Title 2">
            <a:extLst>
              <a:ext uri="{FF2B5EF4-FFF2-40B4-BE49-F238E27FC236}">
                <a16:creationId xmlns:a16="http://schemas.microsoft.com/office/drawing/2014/main" id="{C3E3AD80-B801-44A6-BDAA-E84E49105BC6}"/>
              </a:ext>
            </a:extLst>
          </p:cNvPr>
          <p:cNvSpPr>
            <a:spLocks noGrp="1"/>
          </p:cNvSpPr>
          <p:nvPr>
            <p:ph type="title"/>
          </p:nvPr>
        </p:nvSpPr>
        <p:spPr/>
        <p:txBody>
          <a:bodyPr/>
          <a:lstStyle/>
          <a:p>
            <a:r>
              <a:rPr lang="en-US" b="1" dirty="0"/>
              <a:t>Integration with Azure Security Center</a:t>
            </a:r>
          </a:p>
        </p:txBody>
      </p:sp>
      <p:pic>
        <p:nvPicPr>
          <p:cNvPr id="4" name="Picture 3">
            <a:extLst>
              <a:ext uri="{FF2B5EF4-FFF2-40B4-BE49-F238E27FC236}">
                <a16:creationId xmlns:a16="http://schemas.microsoft.com/office/drawing/2014/main" id="{78239D4F-592A-42EA-8184-69D406685D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749" y="2027817"/>
            <a:ext cx="7293792" cy="4273414"/>
          </a:xfrm>
          <a:prstGeom prst="rect">
            <a:avLst/>
          </a:prstGeom>
        </p:spPr>
      </p:pic>
    </p:spTree>
    <p:extLst>
      <p:ext uri="{BB962C8B-B14F-4D97-AF65-F5344CB8AC3E}">
        <p14:creationId xmlns:p14="http://schemas.microsoft.com/office/powerpoint/2010/main" val="306296828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br>
              <a:rPr lang="en-US" b="1" dirty="0"/>
            </a:br>
            <a:r>
              <a:rPr lang="en-US" b="1" dirty="0"/>
              <a:t>Azure Monitor </a:t>
            </a:r>
          </a:p>
        </p:txBody>
      </p:sp>
      <p:pic>
        <p:nvPicPr>
          <p:cNvPr id="2" name="Graphic 1">
            <a:extLst>
              <a:ext uri="{FF2B5EF4-FFF2-40B4-BE49-F238E27FC236}">
                <a16:creationId xmlns:a16="http://schemas.microsoft.com/office/drawing/2014/main" id="{FCAA8B51-0631-4E43-8755-DDF2618E0A9F}"/>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18379" y="4466042"/>
            <a:ext cx="3995763" cy="2380896"/>
          </a:xfrm>
          <a:prstGeom prst="rect">
            <a:avLst/>
          </a:prstGeom>
        </p:spPr>
      </p:pic>
    </p:spTree>
    <p:extLst>
      <p:ext uri="{BB962C8B-B14F-4D97-AF65-F5344CB8AC3E}">
        <p14:creationId xmlns:p14="http://schemas.microsoft.com/office/powerpoint/2010/main" val="378714885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01955"/>
            <a:ext cx="9572625" cy="307777"/>
          </a:xfrm>
        </p:spPr>
        <p:txBody>
          <a:bodyPr/>
          <a:lstStyle/>
          <a:p>
            <a:pPr marL="0" indent="0">
              <a:buNone/>
            </a:pPr>
            <a:r>
              <a:rPr lang="en-US" sz="2400" dirty="0">
                <a:latin typeface="+mj-lt"/>
              </a:rPr>
              <a:t>Azure Application Insights and Azure Monitor are integrated</a:t>
            </a:r>
          </a:p>
        </p:txBody>
      </p:sp>
      <p:sp>
        <p:nvSpPr>
          <p:cNvPr id="3" name="Title 2">
            <a:extLst>
              <a:ext uri="{FF2B5EF4-FFF2-40B4-BE49-F238E27FC236}">
                <a16:creationId xmlns:a16="http://schemas.microsoft.com/office/drawing/2014/main" id="{9FC3C474-6CD9-47B3-9791-2A80B04FB20D}"/>
              </a:ext>
            </a:extLst>
          </p:cNvPr>
          <p:cNvSpPr>
            <a:spLocks noGrp="1"/>
          </p:cNvSpPr>
          <p:nvPr>
            <p:ph type="title"/>
          </p:nvPr>
        </p:nvSpPr>
        <p:spPr/>
        <p:txBody>
          <a:bodyPr/>
          <a:lstStyle/>
          <a:p>
            <a:r>
              <a:rPr lang="en-US" b="1" dirty="0"/>
              <a:t>Integration with Application Insights</a:t>
            </a:r>
          </a:p>
        </p:txBody>
      </p:sp>
      <p:pic>
        <p:nvPicPr>
          <p:cNvPr id="4" name="Picture 3">
            <a:extLst>
              <a:ext uri="{FF2B5EF4-FFF2-40B4-BE49-F238E27FC236}">
                <a16:creationId xmlns:a16="http://schemas.microsoft.com/office/drawing/2014/main" id="{8F846E52-792C-4C96-BB62-3237C57B90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428" y="2007798"/>
            <a:ext cx="9733522" cy="4117280"/>
          </a:xfrm>
          <a:prstGeom prst="rect">
            <a:avLst/>
          </a:prstGeom>
        </p:spPr>
      </p:pic>
    </p:spTree>
    <p:extLst>
      <p:ext uri="{BB962C8B-B14F-4D97-AF65-F5344CB8AC3E}">
        <p14:creationId xmlns:p14="http://schemas.microsoft.com/office/powerpoint/2010/main" val="22052796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E062C-E19C-4015-9050-7703AA0D39B9}"/>
              </a:ext>
            </a:extLst>
          </p:cNvPr>
          <p:cNvSpPr>
            <a:spLocks noGrp="1"/>
          </p:cNvSpPr>
          <p:nvPr>
            <p:ph type="title"/>
          </p:nvPr>
        </p:nvSpPr>
        <p:spPr/>
        <p:txBody>
          <a:bodyPr/>
          <a:lstStyle/>
          <a:p>
            <a:r>
              <a:rPr lang="en-GB" b="1" dirty="0"/>
              <a:t>Azure Security </a:t>
            </a:r>
            <a:r>
              <a:rPr lang="en-GB" b="1" dirty="0" err="1"/>
              <a:t>Center</a:t>
            </a:r>
            <a:endParaRPr lang="en-GB" b="1" dirty="0"/>
          </a:p>
        </p:txBody>
      </p:sp>
      <p:sp>
        <p:nvSpPr>
          <p:cNvPr id="3" name="Text Placeholder 2">
            <a:extLst>
              <a:ext uri="{FF2B5EF4-FFF2-40B4-BE49-F238E27FC236}">
                <a16:creationId xmlns:a16="http://schemas.microsoft.com/office/drawing/2014/main" id="{2977B44D-3516-4110-B05B-24050EA4C89B}"/>
              </a:ext>
            </a:extLst>
          </p:cNvPr>
          <p:cNvSpPr>
            <a:spLocks noGrp="1"/>
          </p:cNvSpPr>
          <p:nvPr>
            <p:ph type="body" sz="quarter" idx="10"/>
          </p:nvPr>
        </p:nvSpPr>
        <p:spPr>
          <a:xfrm>
            <a:off x="465138" y="1441938"/>
            <a:ext cx="4607093" cy="4462760"/>
          </a:xfrm>
        </p:spPr>
        <p:txBody>
          <a:bodyPr/>
          <a:lstStyle/>
          <a:p>
            <a:r>
              <a:rPr lang="en-GB" dirty="0">
                <a:solidFill>
                  <a:schemeClr val="tx1"/>
                </a:solidFill>
                <a:latin typeface="+mj-lt"/>
              </a:rPr>
              <a:t>Service that manages the security of your infrastructure from a centralized location </a:t>
            </a:r>
          </a:p>
          <a:p>
            <a:endParaRPr lang="en-GB" dirty="0">
              <a:solidFill>
                <a:schemeClr val="tx1"/>
              </a:solidFill>
              <a:latin typeface="+mj-lt"/>
            </a:endParaRPr>
          </a:p>
          <a:p>
            <a:r>
              <a:rPr lang="en-GB" dirty="0">
                <a:solidFill>
                  <a:schemeClr val="tx1"/>
                </a:solidFill>
                <a:latin typeface="+mj-lt"/>
              </a:rPr>
              <a:t>Monitors the security of your workloads, whether they're on-premises or in the cloud</a:t>
            </a:r>
          </a:p>
          <a:p>
            <a:endParaRPr lang="en-GB" dirty="0">
              <a:solidFill>
                <a:schemeClr val="tx1"/>
              </a:solidFill>
              <a:latin typeface="+mj-lt"/>
            </a:endParaRPr>
          </a:p>
          <a:p>
            <a:pPr>
              <a:spcAft>
                <a:spcPts val="600"/>
              </a:spcAft>
            </a:pPr>
            <a:r>
              <a:rPr lang="en-GB" dirty="0">
                <a:solidFill>
                  <a:schemeClr val="tx1"/>
                </a:solidFill>
                <a:latin typeface="+mj-lt"/>
              </a:rPr>
              <a:t>Provides you with tools that:</a:t>
            </a:r>
          </a:p>
          <a:p>
            <a:pPr marL="742950" lvl="2" indent="-285750">
              <a:spcAft>
                <a:spcPts val="600"/>
              </a:spcAft>
              <a:buFont typeface="Arial" panose="020B0604020202020204" pitchFamily="34" charset="0"/>
              <a:buChar char="•"/>
            </a:pPr>
            <a:r>
              <a:rPr lang="en-GB" sz="2000" dirty="0">
                <a:solidFill>
                  <a:schemeClr val="tx1"/>
                </a:solidFill>
              </a:rPr>
              <a:t>Monitor the health of your resources and implement recommendations.</a:t>
            </a:r>
          </a:p>
          <a:p>
            <a:pPr marL="742950" lvl="2" indent="-285750">
              <a:spcAft>
                <a:spcPts val="600"/>
              </a:spcAft>
              <a:buFont typeface="Arial" panose="020B0604020202020204" pitchFamily="34" charset="0"/>
              <a:buChar char="•"/>
            </a:pPr>
            <a:r>
              <a:rPr lang="en-GB" sz="2000" dirty="0">
                <a:solidFill>
                  <a:schemeClr val="tx1"/>
                </a:solidFill>
              </a:rPr>
              <a:t>Ease the configuration of your security. </a:t>
            </a:r>
          </a:p>
        </p:txBody>
      </p:sp>
      <p:pic>
        <p:nvPicPr>
          <p:cNvPr id="7" name="Picture 6" descr="Health of resources and security recommendations">
            <a:extLst>
              <a:ext uri="{FF2B5EF4-FFF2-40B4-BE49-F238E27FC236}">
                <a16:creationId xmlns:a16="http://schemas.microsoft.com/office/drawing/2014/main" id="{7D75D929-BCC9-475F-A642-7D75F42699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90795" y="1316238"/>
            <a:ext cx="5909402" cy="2101779"/>
          </a:xfrm>
          <a:prstGeom prst="rect">
            <a:avLst/>
          </a:prstGeom>
          <a:effectLst>
            <a:outerShdw blurRad="50800" dist="38100" dir="2700000" algn="tl" rotWithShape="0">
              <a:prstClr val="black">
                <a:alpha val="40000"/>
              </a:prstClr>
            </a:outerShdw>
          </a:effectLst>
        </p:spPr>
      </p:pic>
      <p:pic>
        <p:nvPicPr>
          <p:cNvPr id="9" name="Picture 8" descr="Screenshot of Auto Provisioning setting">
            <a:extLst>
              <a:ext uri="{FF2B5EF4-FFF2-40B4-BE49-F238E27FC236}">
                <a16:creationId xmlns:a16="http://schemas.microsoft.com/office/drawing/2014/main" id="{27C51704-1C00-40E0-BE66-D84458A55C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9203" y="3849519"/>
            <a:ext cx="6193605" cy="251222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566175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88768" y="1146641"/>
            <a:ext cx="11533187" cy="6001643"/>
          </a:xfrm>
        </p:spPr>
        <p:txBody>
          <a:bodyPr/>
          <a:lstStyle/>
          <a:p>
            <a:pPr marL="0" indent="0">
              <a:spcAft>
                <a:spcPts val="600"/>
              </a:spcAft>
              <a:buNone/>
            </a:pPr>
            <a:r>
              <a:rPr lang="en-US" dirty="0">
                <a:latin typeface="+mj-lt"/>
              </a:rPr>
              <a:t>Azure Security Center addresses the three most urgent security challenges:</a:t>
            </a:r>
          </a:p>
          <a:p>
            <a:pPr marL="571500" lvl="1" indent="-342900">
              <a:spcAft>
                <a:spcPts val="600"/>
              </a:spcAft>
              <a:buFont typeface="Arial" panose="020B0604020202020204" pitchFamily="34" charset="0"/>
              <a:buChar char="•"/>
            </a:pPr>
            <a:r>
              <a:rPr lang="en-US" dirty="0">
                <a:latin typeface="+mj-lt"/>
              </a:rPr>
              <a:t>Rapidly changing workloads</a:t>
            </a:r>
          </a:p>
          <a:p>
            <a:pPr marL="571500" lvl="1" indent="-342900">
              <a:spcAft>
                <a:spcPts val="600"/>
              </a:spcAft>
              <a:buFont typeface="Arial" panose="020B0604020202020204" pitchFamily="34" charset="0"/>
              <a:buChar char="•"/>
            </a:pPr>
            <a:r>
              <a:rPr lang="en-US" dirty="0">
                <a:latin typeface="+mj-lt"/>
              </a:rPr>
              <a:t>Increasingly sophisticated attacks</a:t>
            </a:r>
          </a:p>
          <a:p>
            <a:pPr marL="571500" lvl="1" indent="-342900">
              <a:spcAft>
                <a:spcPts val="600"/>
              </a:spcAft>
              <a:buFont typeface="Arial" panose="020B0604020202020204" pitchFamily="34" charset="0"/>
              <a:buChar char="•"/>
            </a:pPr>
            <a:r>
              <a:rPr lang="en-US" dirty="0">
                <a:latin typeface="+mj-lt"/>
              </a:rPr>
              <a:t>Security skills are in short supply</a:t>
            </a:r>
          </a:p>
          <a:p>
            <a:pPr marL="571500" lvl="1" indent="-342900">
              <a:spcAft>
                <a:spcPts val="600"/>
              </a:spcAft>
              <a:buFont typeface="Arial" panose="020B0604020202020204" pitchFamily="34" charset="0"/>
              <a:buChar char="•"/>
            </a:pPr>
            <a:endParaRPr lang="en-US" dirty="0">
              <a:latin typeface="+mj-lt"/>
            </a:endParaRPr>
          </a:p>
          <a:p>
            <a:pPr marL="0" indent="0">
              <a:spcAft>
                <a:spcPts val="600"/>
              </a:spcAft>
              <a:buNone/>
            </a:pPr>
            <a:r>
              <a:rPr lang="en-US" dirty="0">
                <a:latin typeface="+mj-lt"/>
              </a:rPr>
              <a:t>Security Center provides tools to:</a:t>
            </a:r>
          </a:p>
          <a:p>
            <a:pPr marL="571500" lvl="1" indent="-342900">
              <a:spcAft>
                <a:spcPts val="600"/>
              </a:spcAft>
              <a:buFont typeface="Arial" panose="020B0604020202020204" pitchFamily="34" charset="0"/>
              <a:buChar char="•"/>
            </a:pPr>
            <a:r>
              <a:rPr lang="en-US" dirty="0">
                <a:latin typeface="+mj-lt"/>
              </a:rPr>
              <a:t>Strengthen security posture</a:t>
            </a:r>
          </a:p>
          <a:p>
            <a:pPr marL="571500" lvl="1" indent="-342900">
              <a:spcAft>
                <a:spcPts val="600"/>
              </a:spcAft>
              <a:buFont typeface="Arial" panose="020B0604020202020204" pitchFamily="34" charset="0"/>
              <a:buChar char="•"/>
            </a:pPr>
            <a:r>
              <a:rPr lang="en-US" dirty="0">
                <a:latin typeface="+mj-lt"/>
              </a:rPr>
              <a:t>Protect against threats</a:t>
            </a:r>
          </a:p>
          <a:p>
            <a:pPr marL="571500" lvl="1" indent="-342900">
              <a:spcAft>
                <a:spcPts val="600"/>
              </a:spcAft>
              <a:buFont typeface="Arial" panose="020B0604020202020204" pitchFamily="34" charset="0"/>
              <a:buChar char="•"/>
            </a:pPr>
            <a:r>
              <a:rPr lang="en-US" dirty="0">
                <a:latin typeface="+mj-lt"/>
              </a:rPr>
              <a:t>Get secure faster</a:t>
            </a:r>
          </a:p>
          <a:p>
            <a:pPr marL="571500" lvl="1" indent="-342900">
              <a:spcAft>
                <a:spcPts val="600"/>
              </a:spcAft>
              <a:buFont typeface="Arial" panose="020B0604020202020204" pitchFamily="34" charset="0"/>
              <a:buChar char="•"/>
            </a:pPr>
            <a:endParaRPr lang="en-US" dirty="0">
              <a:latin typeface="+mj-lt"/>
            </a:endParaRPr>
          </a:p>
          <a:p>
            <a:pPr marL="0" indent="0">
              <a:spcAft>
                <a:spcPts val="600"/>
              </a:spcAft>
              <a:buNone/>
            </a:pPr>
            <a:r>
              <a:rPr lang="en-US" dirty="0">
                <a:latin typeface="+mj-lt"/>
              </a:rPr>
              <a:t>Criteria for assessing Azure Security Center:</a:t>
            </a:r>
          </a:p>
          <a:p>
            <a:pPr marL="571500" lvl="1" indent="-342900">
              <a:spcAft>
                <a:spcPts val="600"/>
              </a:spcAft>
              <a:buFont typeface="Arial" panose="020B0604020202020204" pitchFamily="34" charset="0"/>
              <a:buChar char="•"/>
            </a:pPr>
            <a:r>
              <a:rPr lang="en-US" dirty="0">
                <a:latin typeface="+mj-lt"/>
              </a:rPr>
              <a:t>Identify and address risks and threats</a:t>
            </a:r>
          </a:p>
          <a:p>
            <a:pPr marL="571500" lvl="1" indent="-342900">
              <a:spcAft>
                <a:spcPts val="600"/>
              </a:spcAft>
              <a:buFont typeface="Arial" panose="020B0604020202020204" pitchFamily="34" charset="0"/>
              <a:buChar char="•"/>
            </a:pPr>
            <a:r>
              <a:rPr lang="en-US" dirty="0">
                <a:latin typeface="+mj-lt"/>
              </a:rPr>
              <a:t>You don’t have traditional in-house skills to secure an infrastructure</a:t>
            </a:r>
          </a:p>
          <a:p>
            <a:pPr marL="571500" lvl="1" indent="-342900">
              <a:spcAft>
                <a:spcPts val="600"/>
              </a:spcAft>
              <a:buFont typeface="Arial" panose="020B0604020202020204" pitchFamily="34" charset="0"/>
              <a:buChar char="•"/>
            </a:pPr>
            <a:r>
              <a:rPr lang="en-US" dirty="0">
                <a:latin typeface="+mj-lt"/>
              </a:rPr>
              <a:t>You want to secure an infrastructure consisting of on-premises and cloud resources</a:t>
            </a:r>
          </a:p>
          <a:p>
            <a:pPr marL="571500" lvl="1" indent="-342900">
              <a:buFont typeface="Arial" panose="020B0604020202020204" pitchFamily="34" charset="0"/>
              <a:buChar char="•"/>
            </a:pPr>
            <a:endParaRPr lang="en-US" dirty="0"/>
          </a:p>
          <a:p>
            <a:endParaRPr lang="en-US" dirty="0"/>
          </a:p>
        </p:txBody>
      </p:sp>
      <p:sp>
        <p:nvSpPr>
          <p:cNvPr id="3" name="Title 2">
            <a:extLst>
              <a:ext uri="{FF2B5EF4-FFF2-40B4-BE49-F238E27FC236}">
                <a16:creationId xmlns:a16="http://schemas.microsoft.com/office/drawing/2014/main" id="{880B4E61-0460-4EB3-BF0D-2CB62A80DDCE}"/>
              </a:ext>
            </a:extLst>
          </p:cNvPr>
          <p:cNvSpPr>
            <a:spLocks noGrp="1"/>
          </p:cNvSpPr>
          <p:nvPr>
            <p:ph type="title"/>
          </p:nvPr>
        </p:nvSpPr>
        <p:spPr>
          <a:xfrm>
            <a:off x="379077" y="471414"/>
            <a:ext cx="11533187" cy="411162"/>
          </a:xfrm>
        </p:spPr>
        <p:txBody>
          <a:bodyPr/>
          <a:lstStyle/>
          <a:p>
            <a:r>
              <a:rPr lang="en-US" b="1" dirty="0"/>
              <a:t>Azure Security Center (1 of 3)</a:t>
            </a:r>
            <a:r>
              <a:rPr lang="en-US" dirty="0"/>
              <a:t> </a:t>
            </a:r>
          </a:p>
        </p:txBody>
      </p:sp>
      <p:pic>
        <p:nvPicPr>
          <p:cNvPr id="2" name="Graphic 5" descr="Azure Monitor logo">
            <a:extLst>
              <a:ext uri="{FF2B5EF4-FFF2-40B4-BE49-F238E27FC236}">
                <a16:creationId xmlns:a16="http://schemas.microsoft.com/office/drawing/2014/main" id="{5FC94647-1EC1-4D66-AC39-42A4D703E88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0940527" y="5608093"/>
            <a:ext cx="1081428" cy="1008015"/>
          </a:xfrm>
          <a:prstGeom prst="rect">
            <a:avLst/>
          </a:prstGeom>
        </p:spPr>
      </p:pic>
    </p:spTree>
    <p:extLst>
      <p:ext uri="{BB962C8B-B14F-4D97-AF65-F5344CB8AC3E}">
        <p14:creationId xmlns:p14="http://schemas.microsoft.com/office/powerpoint/2010/main" val="421186388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286490"/>
            <a:ext cx="9572625" cy="615553"/>
          </a:xfrm>
        </p:spPr>
        <p:txBody>
          <a:bodyPr/>
          <a:lstStyle/>
          <a:p>
            <a:pPr marL="0" indent="0">
              <a:buNone/>
            </a:pPr>
            <a:r>
              <a:rPr lang="en-US" dirty="0">
                <a:latin typeface="+mj-lt"/>
              </a:rPr>
              <a:t>Understand the security posture of your architecture:</a:t>
            </a:r>
          </a:p>
          <a:p>
            <a:endParaRPr lang="en-US" dirty="0"/>
          </a:p>
        </p:txBody>
      </p:sp>
      <p:sp>
        <p:nvSpPr>
          <p:cNvPr id="3" name="Title 2">
            <a:extLst>
              <a:ext uri="{FF2B5EF4-FFF2-40B4-BE49-F238E27FC236}">
                <a16:creationId xmlns:a16="http://schemas.microsoft.com/office/drawing/2014/main" id="{880B4E61-0460-4EB3-BF0D-2CB62A80DDCE}"/>
              </a:ext>
            </a:extLst>
          </p:cNvPr>
          <p:cNvSpPr>
            <a:spLocks noGrp="1"/>
          </p:cNvSpPr>
          <p:nvPr>
            <p:ph type="title"/>
          </p:nvPr>
        </p:nvSpPr>
        <p:spPr/>
        <p:txBody>
          <a:bodyPr/>
          <a:lstStyle/>
          <a:p>
            <a:r>
              <a:rPr lang="en-US" b="1" dirty="0"/>
              <a:t>Azure Security Center (2 of 3)</a:t>
            </a:r>
          </a:p>
        </p:txBody>
      </p:sp>
      <p:pic>
        <p:nvPicPr>
          <p:cNvPr id="4" name="Picture 3">
            <a:extLst>
              <a:ext uri="{FF2B5EF4-FFF2-40B4-BE49-F238E27FC236}">
                <a16:creationId xmlns:a16="http://schemas.microsoft.com/office/drawing/2014/main" id="{5CE30799-32D8-425B-BF2D-16E7B1713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29242" y="1939958"/>
            <a:ext cx="7338060" cy="4321101"/>
          </a:xfrm>
          <a:prstGeom prst="rect">
            <a:avLst/>
          </a:prstGeom>
        </p:spPr>
      </p:pic>
    </p:spTree>
    <p:extLst>
      <p:ext uri="{BB962C8B-B14F-4D97-AF65-F5344CB8AC3E}">
        <p14:creationId xmlns:p14="http://schemas.microsoft.com/office/powerpoint/2010/main" val="17009140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410203"/>
            <a:ext cx="9572625" cy="615553"/>
          </a:xfrm>
        </p:spPr>
        <p:txBody>
          <a:bodyPr/>
          <a:lstStyle/>
          <a:p>
            <a:pPr marL="0" indent="0">
              <a:buNone/>
            </a:pPr>
            <a:r>
              <a:rPr lang="en-US" sz="2400" dirty="0">
                <a:latin typeface="+mj-lt"/>
              </a:rPr>
              <a:t>Understand the security posture of your architecture:</a:t>
            </a:r>
          </a:p>
          <a:p>
            <a:endParaRPr lang="en-US" sz="2400" dirty="0"/>
          </a:p>
        </p:txBody>
      </p:sp>
      <p:sp>
        <p:nvSpPr>
          <p:cNvPr id="3" name="Title 2">
            <a:extLst>
              <a:ext uri="{FF2B5EF4-FFF2-40B4-BE49-F238E27FC236}">
                <a16:creationId xmlns:a16="http://schemas.microsoft.com/office/drawing/2014/main" id="{880B4E61-0460-4EB3-BF0D-2CB62A80DDCE}"/>
              </a:ext>
            </a:extLst>
          </p:cNvPr>
          <p:cNvSpPr>
            <a:spLocks noGrp="1"/>
          </p:cNvSpPr>
          <p:nvPr>
            <p:ph type="title"/>
          </p:nvPr>
        </p:nvSpPr>
        <p:spPr/>
        <p:txBody>
          <a:bodyPr/>
          <a:lstStyle/>
          <a:p>
            <a:r>
              <a:rPr lang="en-US" b="1" dirty="0"/>
              <a:t>Azure Security Center (3 of 3)</a:t>
            </a:r>
            <a:r>
              <a:rPr lang="en-US" dirty="0"/>
              <a:t> </a:t>
            </a:r>
          </a:p>
        </p:txBody>
      </p:sp>
      <p:pic>
        <p:nvPicPr>
          <p:cNvPr id="5" name="Picture 4">
            <a:extLst>
              <a:ext uri="{FF2B5EF4-FFF2-40B4-BE49-F238E27FC236}">
                <a16:creationId xmlns:a16="http://schemas.microsoft.com/office/drawing/2014/main" id="{54FBE7CA-660B-4CD1-A59A-C3D6AA8A24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863" y="2305956"/>
            <a:ext cx="6840093" cy="2473128"/>
          </a:xfrm>
          <a:prstGeom prst="rect">
            <a:avLst/>
          </a:prstGeom>
        </p:spPr>
      </p:pic>
    </p:spTree>
    <p:extLst>
      <p:ext uri="{BB962C8B-B14F-4D97-AF65-F5344CB8AC3E}">
        <p14:creationId xmlns:p14="http://schemas.microsoft.com/office/powerpoint/2010/main" val="656285197"/>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511056"/>
            <a:ext cx="9572625" cy="615553"/>
          </a:xfrm>
        </p:spPr>
        <p:txBody>
          <a:bodyPr/>
          <a:lstStyle/>
          <a:p>
            <a:pPr marL="0" indent="0">
              <a:buNone/>
            </a:pPr>
            <a:r>
              <a:rPr lang="en-US" sz="2400" dirty="0">
                <a:latin typeface="+mj-lt"/>
              </a:rPr>
              <a:t>Policy and compliance</a:t>
            </a:r>
          </a:p>
          <a:p>
            <a:endParaRPr lang="en-US" sz="2400" dirty="0">
              <a:latin typeface="+mj-lt"/>
            </a:endParaRPr>
          </a:p>
        </p:txBody>
      </p:sp>
      <p:sp>
        <p:nvSpPr>
          <p:cNvPr id="3" name="Title 2">
            <a:extLst>
              <a:ext uri="{FF2B5EF4-FFF2-40B4-BE49-F238E27FC236}">
                <a16:creationId xmlns:a16="http://schemas.microsoft.com/office/drawing/2014/main" id="{880B4E61-0460-4EB3-BF0D-2CB62A80DDCE}"/>
              </a:ext>
            </a:extLst>
          </p:cNvPr>
          <p:cNvSpPr>
            <a:spLocks noGrp="1"/>
          </p:cNvSpPr>
          <p:nvPr>
            <p:ph type="title"/>
          </p:nvPr>
        </p:nvSpPr>
        <p:spPr>
          <a:xfrm>
            <a:off x="465138" y="648915"/>
            <a:ext cx="11533187" cy="411162"/>
          </a:xfrm>
        </p:spPr>
        <p:txBody>
          <a:bodyPr/>
          <a:lstStyle/>
          <a:p>
            <a:r>
              <a:rPr lang="en-US" b="1" dirty="0"/>
              <a:t>Strengthened Security Posture (1 of 4)</a:t>
            </a:r>
            <a:r>
              <a:rPr lang="en-US" dirty="0"/>
              <a:t> </a:t>
            </a:r>
          </a:p>
        </p:txBody>
      </p:sp>
      <p:pic>
        <p:nvPicPr>
          <p:cNvPr id="6" name="Picture 5">
            <a:extLst>
              <a:ext uri="{FF2B5EF4-FFF2-40B4-BE49-F238E27FC236}">
                <a16:creationId xmlns:a16="http://schemas.microsoft.com/office/drawing/2014/main" id="{6F171D3F-1C53-4522-96E2-3C5F418C5C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828" y="2525409"/>
            <a:ext cx="9572625" cy="2826519"/>
          </a:xfrm>
          <a:prstGeom prst="rect">
            <a:avLst/>
          </a:prstGeom>
        </p:spPr>
      </p:pic>
    </p:spTree>
    <p:extLst>
      <p:ext uri="{BB962C8B-B14F-4D97-AF65-F5344CB8AC3E}">
        <p14:creationId xmlns:p14="http://schemas.microsoft.com/office/powerpoint/2010/main" val="4112983767"/>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49001" y="1360449"/>
            <a:ext cx="9572625" cy="615553"/>
          </a:xfrm>
        </p:spPr>
        <p:txBody>
          <a:bodyPr/>
          <a:lstStyle/>
          <a:p>
            <a:pPr marL="0" indent="0">
              <a:buNone/>
            </a:pPr>
            <a:r>
              <a:rPr lang="en-US" sz="2400" dirty="0">
                <a:latin typeface="+mj-lt"/>
              </a:rPr>
              <a:t>Policy compliance over time</a:t>
            </a:r>
          </a:p>
          <a:p>
            <a:endParaRPr lang="en-US" dirty="0"/>
          </a:p>
        </p:txBody>
      </p:sp>
      <p:sp>
        <p:nvSpPr>
          <p:cNvPr id="3" name="Title 2">
            <a:extLst>
              <a:ext uri="{FF2B5EF4-FFF2-40B4-BE49-F238E27FC236}">
                <a16:creationId xmlns:a16="http://schemas.microsoft.com/office/drawing/2014/main" id="{880B4E61-0460-4EB3-BF0D-2CB62A80DDCE}"/>
              </a:ext>
            </a:extLst>
          </p:cNvPr>
          <p:cNvSpPr>
            <a:spLocks noGrp="1"/>
          </p:cNvSpPr>
          <p:nvPr>
            <p:ph type="title"/>
          </p:nvPr>
        </p:nvSpPr>
        <p:spPr>
          <a:xfrm>
            <a:off x="389835" y="530582"/>
            <a:ext cx="11533187" cy="411162"/>
          </a:xfrm>
        </p:spPr>
        <p:txBody>
          <a:bodyPr/>
          <a:lstStyle/>
          <a:p>
            <a:r>
              <a:rPr lang="en-US" b="1" dirty="0"/>
              <a:t>Strengthened Security Posture (2 of 4)</a:t>
            </a:r>
            <a:endParaRPr lang="en-US" dirty="0"/>
          </a:p>
        </p:txBody>
      </p:sp>
      <p:pic>
        <p:nvPicPr>
          <p:cNvPr id="4" name="Picture 3">
            <a:extLst>
              <a:ext uri="{FF2B5EF4-FFF2-40B4-BE49-F238E27FC236}">
                <a16:creationId xmlns:a16="http://schemas.microsoft.com/office/drawing/2014/main" id="{47C3C304-B1F3-4E7E-B248-852BB83081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532" y="2785755"/>
            <a:ext cx="9108249" cy="2914029"/>
          </a:xfrm>
          <a:prstGeom prst="rect">
            <a:avLst/>
          </a:prstGeom>
        </p:spPr>
      </p:pic>
    </p:spTree>
    <p:extLst>
      <p:ext uri="{BB962C8B-B14F-4D97-AF65-F5344CB8AC3E}">
        <p14:creationId xmlns:p14="http://schemas.microsoft.com/office/powerpoint/2010/main" val="327626191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49692"/>
            <a:ext cx="9572625" cy="615553"/>
          </a:xfrm>
        </p:spPr>
        <p:txBody>
          <a:bodyPr/>
          <a:lstStyle/>
          <a:p>
            <a:pPr marL="0" indent="0">
              <a:buNone/>
            </a:pPr>
            <a:r>
              <a:rPr lang="en-US" sz="2400" dirty="0">
                <a:latin typeface="+mj-lt"/>
              </a:rPr>
              <a:t>Continuous assessments (network map)</a:t>
            </a:r>
          </a:p>
          <a:p>
            <a:endParaRPr lang="en-US" dirty="0"/>
          </a:p>
        </p:txBody>
      </p:sp>
      <p:sp>
        <p:nvSpPr>
          <p:cNvPr id="3" name="Title 2">
            <a:extLst>
              <a:ext uri="{FF2B5EF4-FFF2-40B4-BE49-F238E27FC236}">
                <a16:creationId xmlns:a16="http://schemas.microsoft.com/office/drawing/2014/main" id="{880B4E61-0460-4EB3-BF0D-2CB62A80DDCE}"/>
              </a:ext>
            </a:extLst>
          </p:cNvPr>
          <p:cNvSpPr>
            <a:spLocks noGrp="1"/>
          </p:cNvSpPr>
          <p:nvPr>
            <p:ph type="title"/>
          </p:nvPr>
        </p:nvSpPr>
        <p:spPr/>
        <p:txBody>
          <a:bodyPr/>
          <a:lstStyle/>
          <a:p>
            <a:r>
              <a:rPr lang="en-US" b="1" dirty="0"/>
              <a:t>Strengthened Security Posture (3 of 4)</a:t>
            </a:r>
            <a:endParaRPr lang="en-US" dirty="0"/>
          </a:p>
        </p:txBody>
      </p:sp>
      <p:pic>
        <p:nvPicPr>
          <p:cNvPr id="5" name="Picture 4">
            <a:extLst>
              <a:ext uri="{FF2B5EF4-FFF2-40B4-BE49-F238E27FC236}">
                <a16:creationId xmlns:a16="http://schemas.microsoft.com/office/drawing/2014/main" id="{5AFC8EAC-326D-410E-9BE9-695D41B81B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912" y="2094973"/>
            <a:ext cx="6861371" cy="4266773"/>
          </a:xfrm>
          <a:prstGeom prst="rect">
            <a:avLst/>
          </a:prstGeom>
        </p:spPr>
      </p:pic>
    </p:spTree>
    <p:extLst>
      <p:ext uri="{BB962C8B-B14F-4D97-AF65-F5344CB8AC3E}">
        <p14:creationId xmlns:p14="http://schemas.microsoft.com/office/powerpoint/2010/main" val="49341660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16728" y="1317418"/>
            <a:ext cx="9572625" cy="615553"/>
          </a:xfrm>
        </p:spPr>
        <p:txBody>
          <a:bodyPr/>
          <a:lstStyle/>
          <a:p>
            <a:pPr marL="0" indent="0">
              <a:buNone/>
            </a:pPr>
            <a:r>
              <a:rPr lang="en-US" sz="2400" dirty="0">
                <a:latin typeface="+mj-lt"/>
              </a:rPr>
              <a:t>Secure score</a:t>
            </a:r>
          </a:p>
          <a:p>
            <a:endParaRPr lang="en-US" dirty="0"/>
          </a:p>
        </p:txBody>
      </p:sp>
      <p:sp>
        <p:nvSpPr>
          <p:cNvPr id="3" name="Title 2">
            <a:extLst>
              <a:ext uri="{FF2B5EF4-FFF2-40B4-BE49-F238E27FC236}">
                <a16:creationId xmlns:a16="http://schemas.microsoft.com/office/drawing/2014/main" id="{880B4E61-0460-4EB3-BF0D-2CB62A80DDCE}"/>
              </a:ext>
            </a:extLst>
          </p:cNvPr>
          <p:cNvSpPr>
            <a:spLocks noGrp="1"/>
          </p:cNvSpPr>
          <p:nvPr>
            <p:ph type="title"/>
          </p:nvPr>
        </p:nvSpPr>
        <p:spPr/>
        <p:txBody>
          <a:bodyPr/>
          <a:lstStyle/>
          <a:p>
            <a:r>
              <a:rPr lang="en-US" b="1" dirty="0"/>
              <a:t>Strengthened Security Posture (4 of 4)</a:t>
            </a:r>
            <a:endParaRPr lang="en-US" dirty="0"/>
          </a:p>
        </p:txBody>
      </p:sp>
      <p:pic>
        <p:nvPicPr>
          <p:cNvPr id="4" name="Picture 3">
            <a:extLst>
              <a:ext uri="{FF2B5EF4-FFF2-40B4-BE49-F238E27FC236}">
                <a16:creationId xmlns:a16="http://schemas.microsoft.com/office/drawing/2014/main" id="{5AFC49E0-9F1B-4E49-997D-F3FB0A6797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28" y="2152386"/>
            <a:ext cx="10027434" cy="3632324"/>
          </a:xfrm>
          <a:prstGeom prst="rect">
            <a:avLst/>
          </a:prstGeom>
        </p:spPr>
      </p:pic>
    </p:spTree>
    <p:extLst>
      <p:ext uri="{BB962C8B-B14F-4D97-AF65-F5344CB8AC3E}">
        <p14:creationId xmlns:p14="http://schemas.microsoft.com/office/powerpoint/2010/main" val="374803795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422331"/>
            <a:ext cx="9572625" cy="307777"/>
          </a:xfrm>
        </p:spPr>
        <p:txBody>
          <a:bodyPr/>
          <a:lstStyle/>
          <a:p>
            <a:pPr marL="0" indent="0">
              <a:buNone/>
            </a:pPr>
            <a:r>
              <a:rPr lang="en-US" sz="2400" dirty="0">
                <a:latin typeface="+mj-lt"/>
              </a:rPr>
              <a:t>Security Center gives a centralized view of all security alerts</a:t>
            </a:r>
          </a:p>
        </p:txBody>
      </p:sp>
      <p:sp>
        <p:nvSpPr>
          <p:cNvPr id="3" name="Title 2">
            <a:extLst>
              <a:ext uri="{FF2B5EF4-FFF2-40B4-BE49-F238E27FC236}">
                <a16:creationId xmlns:a16="http://schemas.microsoft.com/office/drawing/2014/main" id="{880B4E61-0460-4EB3-BF0D-2CB62A80DDCE}"/>
              </a:ext>
            </a:extLst>
          </p:cNvPr>
          <p:cNvSpPr>
            <a:spLocks noGrp="1"/>
          </p:cNvSpPr>
          <p:nvPr>
            <p:ph type="title"/>
          </p:nvPr>
        </p:nvSpPr>
        <p:spPr/>
        <p:txBody>
          <a:bodyPr/>
          <a:lstStyle/>
          <a:p>
            <a:r>
              <a:rPr lang="en-US" b="1" dirty="0"/>
              <a:t>Protect Against Threats with Azure Security Center</a:t>
            </a:r>
          </a:p>
        </p:txBody>
      </p:sp>
      <p:pic>
        <p:nvPicPr>
          <p:cNvPr id="4" name="Picture 3">
            <a:extLst>
              <a:ext uri="{FF2B5EF4-FFF2-40B4-BE49-F238E27FC236}">
                <a16:creationId xmlns:a16="http://schemas.microsoft.com/office/drawing/2014/main" id="{037D7C91-18FE-4C4F-A382-DA2783C8D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868" y="2108499"/>
            <a:ext cx="5912553" cy="4111476"/>
          </a:xfrm>
          <a:prstGeom prst="rect">
            <a:avLst/>
          </a:prstGeom>
        </p:spPr>
      </p:pic>
    </p:spTree>
    <p:extLst>
      <p:ext uri="{BB962C8B-B14F-4D97-AF65-F5344CB8AC3E}">
        <p14:creationId xmlns:p14="http://schemas.microsoft.com/office/powerpoint/2010/main" val="227904719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260D5A6-D80C-4AD3-8912-939255220D36}"/>
              </a:ext>
            </a:extLst>
          </p:cNvPr>
          <p:cNvSpPr>
            <a:spLocks noGrp="1"/>
          </p:cNvSpPr>
          <p:nvPr>
            <p:ph type="title"/>
          </p:nvPr>
        </p:nvSpPr>
        <p:spPr/>
        <p:txBody>
          <a:bodyPr/>
          <a:lstStyle/>
          <a:p>
            <a:r>
              <a:rPr lang="en-US" b="1" dirty="0"/>
              <a:t>Azure Monitor service</a:t>
            </a:r>
          </a:p>
        </p:txBody>
      </p:sp>
      <p:pic>
        <p:nvPicPr>
          <p:cNvPr id="3" name="Picture 2">
            <a:extLst>
              <a:ext uri="{FF2B5EF4-FFF2-40B4-BE49-F238E27FC236}">
                <a16:creationId xmlns:a16="http://schemas.microsoft.com/office/drawing/2014/main" id="{0B973B60-60C6-4E2B-A29A-C908B2D75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648" y="1339904"/>
            <a:ext cx="8496617" cy="4800589"/>
          </a:xfrm>
          <a:prstGeom prst="rect">
            <a:avLst/>
          </a:prstGeom>
        </p:spPr>
      </p:pic>
    </p:spTree>
    <p:extLst>
      <p:ext uri="{BB962C8B-B14F-4D97-AF65-F5344CB8AC3E}">
        <p14:creationId xmlns:p14="http://schemas.microsoft.com/office/powerpoint/2010/main" val="245469689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br>
              <a:rPr lang="en-US" b="1" dirty="0"/>
            </a:br>
            <a:r>
              <a:rPr lang="en-US" b="1" dirty="0"/>
              <a:t>Monitor Azure Costs</a:t>
            </a:r>
          </a:p>
        </p:txBody>
      </p:sp>
      <p:pic>
        <p:nvPicPr>
          <p:cNvPr id="2" name="Graphic 1">
            <a:extLst>
              <a:ext uri="{FF2B5EF4-FFF2-40B4-BE49-F238E27FC236}">
                <a16:creationId xmlns:a16="http://schemas.microsoft.com/office/drawing/2014/main" id="{D5BD9F04-27F1-4F9F-8F8E-B43B1E973ABE}"/>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18379" y="4466042"/>
            <a:ext cx="3995763" cy="2380896"/>
          </a:xfrm>
          <a:prstGeom prst="rect">
            <a:avLst/>
          </a:prstGeom>
        </p:spPr>
      </p:pic>
    </p:spTree>
    <p:extLst>
      <p:ext uri="{BB962C8B-B14F-4D97-AF65-F5344CB8AC3E}">
        <p14:creationId xmlns:p14="http://schemas.microsoft.com/office/powerpoint/2010/main" val="185918019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1B95C-AA66-49CF-8E70-E53FB2B804B8}"/>
              </a:ext>
            </a:extLst>
          </p:cNvPr>
          <p:cNvSpPr>
            <a:spLocks noGrp="1"/>
          </p:cNvSpPr>
          <p:nvPr>
            <p:ph type="title"/>
          </p:nvPr>
        </p:nvSpPr>
        <p:spPr/>
        <p:txBody>
          <a:bodyPr/>
          <a:lstStyle/>
          <a:p>
            <a:r>
              <a:rPr lang="en-GB" b="1" dirty="0">
                <a:cs typeface="Segoe UI"/>
              </a:rPr>
              <a:t>Cost Trade-offs</a:t>
            </a:r>
          </a:p>
        </p:txBody>
      </p:sp>
      <p:sp>
        <p:nvSpPr>
          <p:cNvPr id="3" name="Text Placeholder 2">
            <a:extLst>
              <a:ext uri="{FF2B5EF4-FFF2-40B4-BE49-F238E27FC236}">
                <a16:creationId xmlns:a16="http://schemas.microsoft.com/office/drawing/2014/main" id="{995875F0-F719-48C7-B504-2AE3AABF8EC3}"/>
              </a:ext>
            </a:extLst>
          </p:cNvPr>
          <p:cNvSpPr>
            <a:spLocks noGrp="1"/>
          </p:cNvSpPr>
          <p:nvPr>
            <p:ph type="body" sz="quarter" idx="10"/>
          </p:nvPr>
        </p:nvSpPr>
        <p:spPr>
          <a:xfrm>
            <a:off x="465138" y="1172308"/>
            <a:ext cx="11533187" cy="923330"/>
          </a:xfrm>
        </p:spPr>
        <p:txBody>
          <a:bodyPr vert="horz" wrap="square" lIns="0" tIns="0" rIns="0" bIns="0" rtlCol="0" anchor="t">
            <a:spAutoFit/>
          </a:bodyPr>
          <a:lstStyle/>
          <a:p>
            <a:r>
              <a:rPr lang="en-GB" dirty="0">
                <a:latin typeface="+mj-lt"/>
              </a:rPr>
              <a:t>Consider these trade-offs between cost optimization and other aspects of design, such as security, scalability, resilience, and operability. An optimal design is not synonymous with a low-cost design. Low cost may incur additional risk.</a:t>
            </a:r>
          </a:p>
        </p:txBody>
      </p:sp>
      <p:sp>
        <p:nvSpPr>
          <p:cNvPr id="4" name="Text Placeholder 3">
            <a:extLst>
              <a:ext uri="{FF2B5EF4-FFF2-40B4-BE49-F238E27FC236}">
                <a16:creationId xmlns:a16="http://schemas.microsoft.com/office/drawing/2014/main" id="{74E3DB2D-CFAD-4701-AAF9-2F25EF604818}"/>
              </a:ext>
            </a:extLst>
          </p:cNvPr>
          <p:cNvSpPr>
            <a:spLocks noGrp="1"/>
          </p:cNvSpPr>
          <p:nvPr>
            <p:ph type="body" sz="quarter" idx="11"/>
          </p:nvPr>
        </p:nvSpPr>
        <p:spPr>
          <a:xfrm>
            <a:off x="465137" y="2721073"/>
            <a:ext cx="2139247" cy="276999"/>
          </a:xfrm>
        </p:spPr>
        <p:txBody>
          <a:bodyPr/>
          <a:lstStyle/>
          <a:p>
            <a:pPr>
              <a:lnSpc>
                <a:spcPct val="100000"/>
              </a:lnSpc>
            </a:pPr>
            <a:r>
              <a:rPr lang="en-GB" sz="1800" dirty="0"/>
              <a:t>Cost versus reliability</a:t>
            </a:r>
          </a:p>
        </p:txBody>
      </p:sp>
      <p:sp>
        <p:nvSpPr>
          <p:cNvPr id="5" name="Text Placeholder 4">
            <a:extLst>
              <a:ext uri="{FF2B5EF4-FFF2-40B4-BE49-F238E27FC236}">
                <a16:creationId xmlns:a16="http://schemas.microsoft.com/office/drawing/2014/main" id="{BCFDA0CF-D3D8-47CA-9D28-2AF7CF318145}"/>
              </a:ext>
            </a:extLst>
          </p:cNvPr>
          <p:cNvSpPr>
            <a:spLocks noGrp="1"/>
          </p:cNvSpPr>
          <p:nvPr>
            <p:ph type="body" sz="quarter" idx="12"/>
          </p:nvPr>
        </p:nvSpPr>
        <p:spPr>
          <a:xfrm>
            <a:off x="3114375" y="2667285"/>
            <a:ext cx="2700000" cy="553998"/>
          </a:xfrm>
        </p:spPr>
        <p:txBody>
          <a:bodyPr/>
          <a:lstStyle/>
          <a:p>
            <a:pPr>
              <a:lnSpc>
                <a:spcPct val="100000"/>
              </a:lnSpc>
            </a:pPr>
            <a:r>
              <a:rPr lang="en-GB" sz="1800" dirty="0"/>
              <a:t>Cost versus performance efficiency</a:t>
            </a:r>
          </a:p>
        </p:txBody>
      </p:sp>
      <p:sp>
        <p:nvSpPr>
          <p:cNvPr id="6" name="Text Placeholder 5">
            <a:extLst>
              <a:ext uri="{FF2B5EF4-FFF2-40B4-BE49-F238E27FC236}">
                <a16:creationId xmlns:a16="http://schemas.microsoft.com/office/drawing/2014/main" id="{B460B458-7A97-46C2-9F89-A97E75845855}"/>
              </a:ext>
            </a:extLst>
          </p:cNvPr>
          <p:cNvSpPr>
            <a:spLocks noGrp="1"/>
          </p:cNvSpPr>
          <p:nvPr>
            <p:ph type="body" sz="quarter" idx="13"/>
          </p:nvPr>
        </p:nvSpPr>
        <p:spPr>
          <a:xfrm>
            <a:off x="6047461" y="2667285"/>
            <a:ext cx="3080808" cy="276999"/>
          </a:xfrm>
        </p:spPr>
        <p:txBody>
          <a:bodyPr/>
          <a:lstStyle/>
          <a:p>
            <a:pPr>
              <a:lnSpc>
                <a:spcPct val="100000"/>
              </a:lnSpc>
            </a:pPr>
            <a:r>
              <a:rPr lang="en-GB" sz="1800" dirty="0"/>
              <a:t>Cost versus security</a:t>
            </a:r>
          </a:p>
        </p:txBody>
      </p:sp>
      <p:sp>
        <p:nvSpPr>
          <p:cNvPr id="7" name="Text Placeholder 6">
            <a:extLst>
              <a:ext uri="{FF2B5EF4-FFF2-40B4-BE49-F238E27FC236}">
                <a16:creationId xmlns:a16="http://schemas.microsoft.com/office/drawing/2014/main" id="{50D72630-FCFD-42D2-AA37-5FFD83D1C16F}"/>
              </a:ext>
            </a:extLst>
          </p:cNvPr>
          <p:cNvSpPr>
            <a:spLocks noGrp="1"/>
          </p:cNvSpPr>
          <p:nvPr>
            <p:ph type="body" sz="quarter" idx="17"/>
          </p:nvPr>
        </p:nvSpPr>
        <p:spPr>
          <a:xfrm>
            <a:off x="465137" y="3445695"/>
            <a:ext cx="2139247" cy="1384995"/>
          </a:xfrm>
        </p:spPr>
        <p:txBody>
          <a:bodyPr vert="horz" wrap="square" lIns="0" tIns="0" rIns="0" bIns="0" rtlCol="0" anchor="t">
            <a:spAutoFit/>
          </a:bodyPr>
          <a:lstStyle/>
          <a:p>
            <a:pPr marL="0" indent="0">
              <a:lnSpc>
                <a:spcPct val="100000"/>
              </a:lnSpc>
              <a:buNone/>
            </a:pPr>
            <a:r>
              <a:rPr lang="en-GB" sz="1800" b="1" dirty="0">
                <a:latin typeface="+mj-lt"/>
              </a:rPr>
              <a:t>Does the cost of high-availability components exceed the acceptable downtime?</a:t>
            </a:r>
          </a:p>
        </p:txBody>
      </p:sp>
      <p:sp>
        <p:nvSpPr>
          <p:cNvPr id="8" name="Text Placeholder 7">
            <a:extLst>
              <a:ext uri="{FF2B5EF4-FFF2-40B4-BE49-F238E27FC236}">
                <a16:creationId xmlns:a16="http://schemas.microsoft.com/office/drawing/2014/main" id="{69F50AD2-AFF4-490C-BCAE-CBD219501CBE}"/>
              </a:ext>
            </a:extLst>
          </p:cNvPr>
          <p:cNvSpPr>
            <a:spLocks noGrp="1"/>
          </p:cNvSpPr>
          <p:nvPr>
            <p:ph type="body" sz="quarter" idx="18"/>
          </p:nvPr>
        </p:nvSpPr>
        <p:spPr>
          <a:xfrm>
            <a:off x="3114375" y="3428926"/>
            <a:ext cx="2700000" cy="2492990"/>
          </a:xfrm>
        </p:spPr>
        <p:txBody>
          <a:bodyPr/>
          <a:lstStyle/>
          <a:p>
            <a:pPr marL="0" indent="0">
              <a:lnSpc>
                <a:spcPct val="100000"/>
              </a:lnSpc>
              <a:buNone/>
            </a:pPr>
            <a:r>
              <a:rPr lang="en-GB" sz="1800" b="1" dirty="0">
                <a:latin typeface="+mj-lt"/>
              </a:rPr>
              <a:t>Factors impacting performance:</a:t>
            </a:r>
          </a:p>
          <a:p>
            <a:pPr>
              <a:lnSpc>
                <a:spcPct val="100000"/>
              </a:lnSpc>
            </a:pPr>
            <a:r>
              <a:rPr lang="en-GB" sz="1800" b="1" dirty="0">
                <a:latin typeface="+mj-lt"/>
              </a:rPr>
              <a:t>Fixed or consumption-based provisioning</a:t>
            </a:r>
          </a:p>
          <a:p>
            <a:pPr>
              <a:lnSpc>
                <a:spcPct val="100000"/>
              </a:lnSpc>
            </a:pPr>
            <a:r>
              <a:rPr lang="en-GB" sz="1800" b="1" dirty="0">
                <a:latin typeface="+mj-lt"/>
              </a:rPr>
              <a:t>Azure regions</a:t>
            </a:r>
          </a:p>
          <a:p>
            <a:pPr>
              <a:lnSpc>
                <a:spcPct val="100000"/>
              </a:lnSpc>
            </a:pPr>
            <a:r>
              <a:rPr lang="en-GB" sz="1800" b="1" dirty="0">
                <a:latin typeface="+mj-lt"/>
              </a:rPr>
              <a:t>Caching</a:t>
            </a:r>
          </a:p>
          <a:p>
            <a:pPr>
              <a:lnSpc>
                <a:spcPct val="100000"/>
              </a:lnSpc>
            </a:pPr>
            <a:r>
              <a:rPr lang="en-GB" sz="1800" b="1" dirty="0">
                <a:latin typeface="+mj-lt"/>
              </a:rPr>
              <a:t>Batch or real-time processing</a:t>
            </a:r>
          </a:p>
          <a:p>
            <a:pPr>
              <a:lnSpc>
                <a:spcPct val="100000"/>
              </a:lnSpc>
            </a:pPr>
            <a:endParaRPr lang="en-GB" sz="1800" b="1" dirty="0">
              <a:latin typeface="+mj-lt"/>
            </a:endParaRPr>
          </a:p>
        </p:txBody>
      </p:sp>
      <p:sp>
        <p:nvSpPr>
          <p:cNvPr id="9" name="Text Placeholder 8">
            <a:extLst>
              <a:ext uri="{FF2B5EF4-FFF2-40B4-BE49-F238E27FC236}">
                <a16:creationId xmlns:a16="http://schemas.microsoft.com/office/drawing/2014/main" id="{1DB69094-E2BB-469F-9C4D-4218C067EF24}"/>
              </a:ext>
            </a:extLst>
          </p:cNvPr>
          <p:cNvSpPr>
            <a:spLocks noGrp="1"/>
          </p:cNvSpPr>
          <p:nvPr>
            <p:ph type="body" sz="quarter" idx="19"/>
          </p:nvPr>
        </p:nvSpPr>
        <p:spPr>
          <a:xfrm>
            <a:off x="6067845" y="3445695"/>
            <a:ext cx="2817971" cy="2215991"/>
          </a:xfrm>
        </p:spPr>
        <p:txBody>
          <a:bodyPr/>
          <a:lstStyle/>
          <a:p>
            <a:pPr marL="0" indent="0">
              <a:lnSpc>
                <a:spcPct val="100000"/>
              </a:lnSpc>
              <a:buNone/>
            </a:pPr>
            <a:r>
              <a:rPr lang="en-GB" sz="1800" b="1" dirty="0">
                <a:latin typeface="+mj-lt"/>
              </a:rPr>
              <a:t>Increasing security of the workload will increase cost. For example, for specific security and compliance requirements, deploying to differentiated regions will be more expensive. Premium security features can also increase the cost.</a:t>
            </a:r>
          </a:p>
        </p:txBody>
      </p:sp>
      <p:sp>
        <p:nvSpPr>
          <p:cNvPr id="12" name="Text Placeholder 5">
            <a:extLst>
              <a:ext uri="{FF2B5EF4-FFF2-40B4-BE49-F238E27FC236}">
                <a16:creationId xmlns:a16="http://schemas.microsoft.com/office/drawing/2014/main" id="{B3362733-31E7-49F8-B7D8-2C89D5604180}"/>
              </a:ext>
            </a:extLst>
          </p:cNvPr>
          <p:cNvSpPr txBox="1">
            <a:spLocks/>
          </p:cNvSpPr>
          <p:nvPr/>
        </p:nvSpPr>
        <p:spPr>
          <a:xfrm>
            <a:off x="9577754" y="2667285"/>
            <a:ext cx="2386640" cy="553998"/>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GB" sz="1800"/>
              <a:t>Cost versus operation excellence</a:t>
            </a:r>
          </a:p>
        </p:txBody>
      </p:sp>
      <p:sp>
        <p:nvSpPr>
          <p:cNvPr id="13" name="Text Placeholder 8">
            <a:extLst>
              <a:ext uri="{FF2B5EF4-FFF2-40B4-BE49-F238E27FC236}">
                <a16:creationId xmlns:a16="http://schemas.microsoft.com/office/drawing/2014/main" id="{CFD0511F-932F-4DCE-B078-5B854A6C0240}"/>
              </a:ext>
            </a:extLst>
          </p:cNvPr>
          <p:cNvSpPr txBox="1">
            <a:spLocks/>
          </p:cNvSpPr>
          <p:nvPr/>
        </p:nvSpPr>
        <p:spPr>
          <a:xfrm>
            <a:off x="9577754" y="3445695"/>
            <a:ext cx="2386640" cy="1661993"/>
          </a:xfrm>
          <a:prstGeom prst="rect">
            <a:avLst/>
          </a:prstGeom>
        </p:spPr>
        <p:txBody>
          <a:bodyPr vert="horz" wrap="square" lIns="0" tIns="0" rIns="0" bIns="0" rtlCol="0" anchor="t">
            <a:spAutoFit/>
          </a:bodyPr>
          <a:lstStyle>
            <a:lvl1pPr marL="285750" marR="0" indent="-285750" algn="l" defTabSz="932742" rtl="0" eaLnBrk="1" fontAlgn="auto" latinLnBrk="0" hangingPunct="1">
              <a:lnSpc>
                <a:spcPts val="1800"/>
              </a:lnSpc>
              <a:spcBef>
                <a:spcPts val="0"/>
              </a:spcBef>
              <a:spcAft>
                <a:spcPts val="0"/>
              </a:spcAft>
              <a:buClrTx/>
              <a:buSzPct val="90000"/>
              <a:buFont typeface="Arial" panose="020B0604020202020204" pitchFamily="34" charset="0"/>
              <a:buChar char="•"/>
              <a:tabLst/>
              <a:defRPr sz="1400" b="0" i="0" kern="1200" spc="0" baseline="0">
                <a:solidFill>
                  <a:srgbClr val="000000"/>
                </a:solidFill>
                <a:latin typeface="+mn-lt"/>
                <a:ea typeface="+mn-ea"/>
                <a:cs typeface="+mn-cs"/>
              </a:defRPr>
            </a:lvl1pPr>
            <a:lvl2pPr marL="0" marR="0" indent="0" algn="l" defTabSz="932742" rtl="0" eaLnBrk="1" fontAlgn="auto" latinLnBrk="0" hangingPunct="1">
              <a:lnSpc>
                <a:spcPts val="1800"/>
              </a:lnSpc>
              <a:spcBef>
                <a:spcPts val="0"/>
              </a:spcBef>
              <a:spcAft>
                <a:spcPts val="0"/>
              </a:spcAft>
              <a:buClrTx/>
              <a:buSzPct val="90000"/>
              <a:buFontTx/>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buNone/>
            </a:pPr>
            <a:r>
              <a:rPr lang="en-GB" sz="1800" b="1" dirty="0">
                <a:latin typeface="+mj-lt"/>
              </a:rPr>
              <a:t>Investing in systems monitoring and automation might increase the cost initially, but over time will reduce cost.</a:t>
            </a:r>
          </a:p>
        </p:txBody>
      </p:sp>
    </p:spTree>
    <p:extLst>
      <p:ext uri="{BB962C8B-B14F-4D97-AF65-F5344CB8AC3E}">
        <p14:creationId xmlns:p14="http://schemas.microsoft.com/office/powerpoint/2010/main" val="21234463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fade">
                                      <p:cBhvr>
                                        <p:cTn id="18" dur="500"/>
                                        <p:tgtEl>
                                          <p:spTgt spid="8">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animEffect transition="in" filter="fade">
                                      <p:cBhvr>
                                        <p:cTn id="21" dur="500"/>
                                        <p:tgtEl>
                                          <p:spTgt spid="8">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xEl>
                                              <p:pRg st="2" end="2"/>
                                            </p:txEl>
                                          </p:spTgt>
                                        </p:tgtEl>
                                        <p:attrNameLst>
                                          <p:attrName>style.visibility</p:attrName>
                                        </p:attrNameLst>
                                      </p:cBhvr>
                                      <p:to>
                                        <p:strVal val="visible"/>
                                      </p:to>
                                    </p:set>
                                    <p:animEffect transition="in" filter="fade">
                                      <p:cBhvr>
                                        <p:cTn id="24" dur="500"/>
                                        <p:tgtEl>
                                          <p:spTgt spid="8">
                                            <p:txEl>
                                              <p:pRg st="2" end="2"/>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fade">
                                      <p:cBhvr>
                                        <p:cTn id="27" dur="500"/>
                                        <p:tgtEl>
                                          <p:spTgt spid="8">
                                            <p:txEl>
                                              <p:pRg st="3" end="3"/>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xEl>
                                              <p:pRg st="4" end="4"/>
                                            </p:txEl>
                                          </p:spTgt>
                                        </p:tgtEl>
                                        <p:attrNameLst>
                                          <p:attrName>style.visibility</p:attrName>
                                        </p:attrNameLst>
                                      </p:cBhvr>
                                      <p:to>
                                        <p:strVal val="visible"/>
                                      </p:to>
                                    </p:set>
                                    <p:animEffect transition="in" filter="fade">
                                      <p:cBhvr>
                                        <p:cTn id="30" dur="500"/>
                                        <p:tgtEl>
                                          <p:spTgt spid="8">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animEffect transition="in" filter="fade">
                                      <p:cBhvr>
                                        <p:cTn id="35" dur="500"/>
                                        <p:tgtEl>
                                          <p:spTgt spid="6">
                                            <p:txEl>
                                              <p:pRg st="0" end="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
                                            <p:txEl>
                                              <p:pRg st="0" end="0"/>
                                            </p:txEl>
                                          </p:spTgt>
                                        </p:tgtEl>
                                        <p:attrNameLst>
                                          <p:attrName>style.visibility</p:attrName>
                                        </p:attrNameLst>
                                      </p:cBhvr>
                                      <p:to>
                                        <p:strVal val="visible"/>
                                      </p:to>
                                    </p:set>
                                    <p:animEffect transition="in" filter="fade">
                                      <p:cBhvr>
                                        <p:cTn id="38" dur="500"/>
                                        <p:tgtEl>
                                          <p:spTgt spid="9">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
                                            <p:txEl>
                                              <p:pRg st="0" end="0"/>
                                            </p:txEl>
                                          </p:spTgt>
                                        </p:tgtEl>
                                        <p:attrNameLst>
                                          <p:attrName>style.visibility</p:attrName>
                                        </p:attrNameLst>
                                      </p:cBhvr>
                                      <p:to>
                                        <p:strVal val="visible"/>
                                      </p:to>
                                    </p:set>
                                    <p:animEffect transition="in" filter="fade">
                                      <p:cBhvr>
                                        <p:cTn id="46"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7" grpId="0" build="allAtOnce"/>
      <p:bldP spid="8" grpId="0" build="allAtOnce"/>
      <p:bldP spid="9" grpId="0" build="allAtOnce"/>
      <p:bldP spid="12" grpId="0"/>
      <p:bldP spid="13" grpId="0" build="allAtOnce"/>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993AA-4DA8-4B19-9E38-18F12BE14C8A}"/>
              </a:ext>
            </a:extLst>
          </p:cNvPr>
          <p:cNvSpPr>
            <a:spLocks noGrp="1"/>
          </p:cNvSpPr>
          <p:nvPr>
            <p:ph type="title"/>
          </p:nvPr>
        </p:nvSpPr>
        <p:spPr/>
        <p:txBody>
          <a:bodyPr/>
          <a:lstStyle/>
          <a:p>
            <a:r>
              <a:rPr lang="en-US" b="1" dirty="0">
                <a:cs typeface="Segoe UI"/>
              </a:rPr>
              <a:t>Cost Savings</a:t>
            </a:r>
            <a:endParaRPr lang="en-US" b="1" dirty="0"/>
          </a:p>
        </p:txBody>
      </p:sp>
      <p:pic>
        <p:nvPicPr>
          <p:cNvPr id="7" name="Picture 7" descr="Bar chart with three bars. The largest bar is pay-as-you-go. The next bar is 72% savings with Azure reseved instances. The last bar is 80% savings with Azure reserved instances and Azure hybrid benefit.">
            <a:extLst>
              <a:ext uri="{FF2B5EF4-FFF2-40B4-BE49-F238E27FC236}">
                <a16:creationId xmlns:a16="http://schemas.microsoft.com/office/drawing/2014/main" id="{36559633-0BF0-4FF7-BD5F-B5563A55A684}"/>
              </a:ext>
            </a:extLst>
          </p:cNvPr>
          <p:cNvPicPr>
            <a:picLocks noChangeAspect="1"/>
          </p:cNvPicPr>
          <p:nvPr/>
        </p:nvPicPr>
        <p:blipFill>
          <a:blip r:embed="rId3"/>
          <a:stretch>
            <a:fillRect/>
          </a:stretch>
        </p:blipFill>
        <p:spPr>
          <a:xfrm>
            <a:off x="7649956" y="2404335"/>
            <a:ext cx="3595334" cy="2966040"/>
          </a:xfrm>
          <a:prstGeom prst="rect">
            <a:avLst/>
          </a:prstGeom>
        </p:spPr>
      </p:pic>
      <p:sp>
        <p:nvSpPr>
          <p:cNvPr id="5" name="Text Placeholder 4">
            <a:extLst>
              <a:ext uri="{FF2B5EF4-FFF2-40B4-BE49-F238E27FC236}">
                <a16:creationId xmlns:a16="http://schemas.microsoft.com/office/drawing/2014/main" id="{B40052B9-F04E-47E0-AF0C-D475CC9B7153}"/>
              </a:ext>
            </a:extLst>
          </p:cNvPr>
          <p:cNvSpPr>
            <a:spLocks noGrp="1"/>
          </p:cNvSpPr>
          <p:nvPr>
            <p:ph type="body" sz="quarter" idx="10"/>
          </p:nvPr>
        </p:nvSpPr>
        <p:spPr>
          <a:xfrm>
            <a:off x="465139" y="1512277"/>
            <a:ext cx="5279169" cy="4308872"/>
          </a:xfrm>
        </p:spPr>
        <p:txBody>
          <a:bodyPr vert="horz" wrap="square" lIns="0" tIns="0" rIns="0" bIns="0" rtlCol="0" anchor="t">
            <a:spAutoFit/>
          </a:bodyPr>
          <a:lstStyle/>
          <a:p>
            <a:r>
              <a:rPr lang="en-GB" b="1" dirty="0">
                <a:latin typeface="+mj-lt"/>
              </a:rPr>
              <a:t>Azure Reservations</a:t>
            </a:r>
            <a:r>
              <a:rPr lang="en-GB" dirty="0">
                <a:latin typeface="+mj-lt"/>
              </a:rPr>
              <a:t>: helps you save money by pre-paying for services.</a:t>
            </a:r>
          </a:p>
          <a:p>
            <a:endParaRPr lang="en-GB" dirty="0">
              <a:latin typeface="+mj-lt"/>
            </a:endParaRPr>
          </a:p>
          <a:p>
            <a:r>
              <a:rPr lang="en-GB" b="1" dirty="0">
                <a:latin typeface="+mj-lt"/>
              </a:rPr>
              <a:t>Azure Hybrid Benefits</a:t>
            </a:r>
            <a:r>
              <a:rPr lang="en-GB" dirty="0">
                <a:latin typeface="+mj-lt"/>
              </a:rPr>
              <a:t>: use Windows Server and SQL Server on-premises licenses with Software Assurance.</a:t>
            </a:r>
            <a:endParaRPr lang="en-GB" dirty="0">
              <a:latin typeface="+mj-lt"/>
              <a:cs typeface="Segoe UI"/>
            </a:endParaRPr>
          </a:p>
          <a:p>
            <a:endParaRPr lang="en-GB" dirty="0">
              <a:latin typeface="+mj-lt"/>
            </a:endParaRPr>
          </a:p>
          <a:p>
            <a:r>
              <a:rPr lang="en-GB" b="1" dirty="0">
                <a:latin typeface="+mj-lt"/>
              </a:rPr>
              <a:t>Azure Credits</a:t>
            </a:r>
            <a:r>
              <a:rPr lang="en-GB" dirty="0">
                <a:latin typeface="+mj-lt"/>
              </a:rPr>
              <a:t>: monthly credit benefit that allows you to experiment with, develop, and test new solutions on Azure.</a:t>
            </a:r>
            <a:endParaRPr lang="en-GB" dirty="0">
              <a:latin typeface="+mj-lt"/>
              <a:cs typeface="Segoe UI"/>
            </a:endParaRPr>
          </a:p>
          <a:p>
            <a:endParaRPr lang="en-GB" dirty="0">
              <a:latin typeface="+mj-lt"/>
            </a:endParaRPr>
          </a:p>
          <a:p>
            <a:r>
              <a:rPr lang="en-GB" b="1" dirty="0">
                <a:latin typeface="+mj-lt"/>
              </a:rPr>
              <a:t>Regions</a:t>
            </a:r>
            <a:r>
              <a:rPr lang="en-GB" dirty="0">
                <a:latin typeface="+mj-lt"/>
              </a:rPr>
              <a:t>: choose low-cost locations and regions.</a:t>
            </a:r>
            <a:endParaRPr lang="en-GB" dirty="0">
              <a:latin typeface="+mj-lt"/>
              <a:cs typeface="Segoe UI"/>
            </a:endParaRPr>
          </a:p>
          <a:p>
            <a:endParaRPr lang="en-GB" sz="2400" dirty="0"/>
          </a:p>
        </p:txBody>
      </p:sp>
    </p:spTree>
    <p:extLst>
      <p:ext uri="{BB962C8B-B14F-4D97-AF65-F5344CB8AC3E}">
        <p14:creationId xmlns:p14="http://schemas.microsoft.com/office/powerpoint/2010/main" val="32573527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fade">
                                      <p:cBhvr>
                                        <p:cTn id="2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4B2A6-98A7-48FC-9396-ECD9970417AD}"/>
              </a:ext>
            </a:extLst>
          </p:cNvPr>
          <p:cNvSpPr>
            <a:spLocks noGrp="1"/>
          </p:cNvSpPr>
          <p:nvPr>
            <p:ph type="title"/>
          </p:nvPr>
        </p:nvSpPr>
        <p:spPr/>
        <p:txBody>
          <a:bodyPr/>
          <a:lstStyle/>
          <a:p>
            <a:r>
              <a:rPr lang="en-GB" b="1" dirty="0"/>
              <a:t>Report on Spend</a:t>
            </a:r>
          </a:p>
        </p:txBody>
      </p:sp>
      <p:sp>
        <p:nvSpPr>
          <p:cNvPr id="3" name="Text Placeholder 2">
            <a:extLst>
              <a:ext uri="{FF2B5EF4-FFF2-40B4-BE49-F238E27FC236}">
                <a16:creationId xmlns:a16="http://schemas.microsoft.com/office/drawing/2014/main" id="{FC2E1629-E4F3-42DE-BAFC-0A75BA11B5AA}"/>
              </a:ext>
            </a:extLst>
          </p:cNvPr>
          <p:cNvSpPr>
            <a:spLocks noGrp="1"/>
          </p:cNvSpPr>
          <p:nvPr>
            <p:ph type="body" sz="quarter" idx="10"/>
          </p:nvPr>
        </p:nvSpPr>
        <p:spPr>
          <a:xfrm>
            <a:off x="465138" y="1371600"/>
            <a:ext cx="11533187" cy="3693319"/>
          </a:xfrm>
        </p:spPr>
        <p:txBody>
          <a:bodyPr vert="horz" wrap="square" lIns="0" tIns="0" rIns="0" bIns="0" rtlCol="0" anchor="t">
            <a:spAutoFit/>
          </a:bodyPr>
          <a:lstStyle/>
          <a:p>
            <a:pPr marL="0" indent="0">
              <a:buNone/>
            </a:pPr>
            <a:r>
              <a:rPr lang="en-GB" sz="2400" dirty="0">
                <a:latin typeface="+mj-lt"/>
              </a:rPr>
              <a:t>Azure provides tools to create cost reports:</a:t>
            </a:r>
          </a:p>
          <a:p>
            <a:endParaRPr lang="en-GB" sz="2400" dirty="0">
              <a:latin typeface="+mj-lt"/>
            </a:endParaRPr>
          </a:p>
          <a:p>
            <a:r>
              <a:rPr lang="en-GB" sz="2400" b="1" dirty="0">
                <a:latin typeface="+mj-lt"/>
              </a:rPr>
              <a:t>Azure Advisor Cost Analysis tool</a:t>
            </a:r>
            <a:r>
              <a:rPr lang="en-GB" sz="2400" dirty="0">
                <a:latin typeface="+mj-lt"/>
              </a:rPr>
              <a:t>: provides a view of spending over a period to help understand trends.</a:t>
            </a:r>
            <a:endParaRPr lang="en-GB" sz="2400" dirty="0">
              <a:latin typeface="+mj-lt"/>
              <a:cs typeface="Segoe UI"/>
            </a:endParaRPr>
          </a:p>
          <a:p>
            <a:endParaRPr lang="en-GB" sz="2400" dirty="0">
              <a:latin typeface="+mj-lt"/>
            </a:endParaRPr>
          </a:p>
          <a:p>
            <a:r>
              <a:rPr lang="en-GB" sz="2400" b="1" dirty="0">
                <a:latin typeface="+mj-lt"/>
              </a:rPr>
              <a:t>Azure Advisor recommendations</a:t>
            </a:r>
            <a:r>
              <a:rPr lang="en-GB" sz="2400" dirty="0">
                <a:latin typeface="+mj-lt"/>
              </a:rPr>
              <a:t>: highlights over-provisioned services and recommends ways to lower costs.</a:t>
            </a:r>
            <a:endParaRPr lang="en-GB" sz="2400" dirty="0">
              <a:latin typeface="+mj-lt"/>
              <a:cs typeface="Segoe UI"/>
            </a:endParaRPr>
          </a:p>
          <a:p>
            <a:endParaRPr lang="en-GB" sz="2400" dirty="0">
              <a:latin typeface="+mj-lt"/>
            </a:endParaRPr>
          </a:p>
          <a:p>
            <a:r>
              <a:rPr lang="en-GB" sz="2400" b="1" dirty="0">
                <a:latin typeface="+mj-lt"/>
              </a:rPr>
              <a:t>Consumption APIs</a:t>
            </a:r>
            <a:r>
              <a:rPr lang="en-GB" sz="2400" dirty="0">
                <a:latin typeface="+mj-lt"/>
              </a:rPr>
              <a:t>: provided by Azure so you can write custom tools and scripts to track costs over time.</a:t>
            </a:r>
            <a:endParaRPr lang="en-GB" sz="2400" dirty="0">
              <a:latin typeface="+mj-lt"/>
              <a:cs typeface="Segoe UI"/>
            </a:endParaRPr>
          </a:p>
          <a:p>
            <a:endParaRPr lang="en-GB" sz="2400" dirty="0">
              <a:latin typeface="+mj-lt"/>
            </a:endParaRPr>
          </a:p>
          <a:p>
            <a:r>
              <a:rPr lang="en-GB" sz="2400" b="1" dirty="0">
                <a:latin typeface="+mj-lt"/>
              </a:rPr>
              <a:t>Power BI Desktop</a:t>
            </a:r>
            <a:r>
              <a:rPr lang="en-GB" sz="2400" dirty="0">
                <a:latin typeface="+mj-lt"/>
              </a:rPr>
              <a:t>: connects to billing data from Azure Cost Management.</a:t>
            </a:r>
            <a:endParaRPr lang="en-GB" sz="2400" dirty="0">
              <a:latin typeface="+mj-lt"/>
              <a:cs typeface="Segoe UI"/>
            </a:endParaRPr>
          </a:p>
        </p:txBody>
      </p:sp>
    </p:spTree>
    <p:extLst>
      <p:ext uri="{BB962C8B-B14F-4D97-AF65-F5344CB8AC3E}">
        <p14:creationId xmlns:p14="http://schemas.microsoft.com/office/powerpoint/2010/main" val="8240893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263630"/>
            <a:ext cx="9572625" cy="3539430"/>
          </a:xfrm>
        </p:spPr>
        <p:txBody>
          <a:bodyPr/>
          <a:lstStyle/>
          <a:p>
            <a:pPr>
              <a:spcAft>
                <a:spcPts val="1200"/>
              </a:spcAft>
            </a:pPr>
            <a:r>
              <a:rPr lang="en-US" sz="2400" dirty="0">
                <a:latin typeface="+mj-lt"/>
              </a:rPr>
              <a:t>Identify stakeholders</a:t>
            </a:r>
          </a:p>
          <a:p>
            <a:pPr>
              <a:spcAft>
                <a:spcPts val="1200"/>
              </a:spcAft>
            </a:pPr>
            <a:r>
              <a:rPr lang="en-US" sz="2400" dirty="0">
                <a:latin typeface="+mj-lt"/>
              </a:rPr>
              <a:t>Determine frequency</a:t>
            </a:r>
          </a:p>
          <a:p>
            <a:pPr>
              <a:spcAft>
                <a:spcPts val="1200"/>
              </a:spcAft>
            </a:pPr>
            <a:r>
              <a:rPr lang="en-US" sz="2400" dirty="0">
                <a:latin typeface="+mj-lt"/>
              </a:rPr>
              <a:t>Responding to cost alerts</a:t>
            </a:r>
          </a:p>
          <a:p>
            <a:pPr>
              <a:spcAft>
                <a:spcPts val="1200"/>
              </a:spcAft>
            </a:pPr>
            <a:r>
              <a:rPr lang="en-US" sz="2400" dirty="0">
                <a:latin typeface="+mj-lt"/>
              </a:rPr>
              <a:t>Define budgets</a:t>
            </a:r>
          </a:p>
          <a:p>
            <a:pPr>
              <a:spcAft>
                <a:spcPts val="1200"/>
              </a:spcAft>
            </a:pPr>
            <a:r>
              <a:rPr lang="en-US" sz="2400" dirty="0">
                <a:latin typeface="+mj-lt"/>
              </a:rPr>
              <a:t>Gather information</a:t>
            </a:r>
          </a:p>
          <a:p>
            <a:pPr>
              <a:spcAft>
                <a:spcPts val="1200"/>
              </a:spcAft>
            </a:pPr>
            <a:r>
              <a:rPr lang="en-US" sz="2400" dirty="0">
                <a:latin typeface="+mj-lt"/>
              </a:rPr>
              <a:t>Azure Cost Management – Cost Analysis</a:t>
            </a:r>
          </a:p>
          <a:p>
            <a:pPr>
              <a:spcAft>
                <a:spcPts val="1200"/>
              </a:spcAft>
            </a:pPr>
            <a:r>
              <a:rPr lang="en-US" sz="2400" dirty="0">
                <a:latin typeface="+mj-lt"/>
              </a:rPr>
              <a:t>Azure Cost Management – Advisor</a:t>
            </a:r>
          </a:p>
          <a:p>
            <a:endParaRPr lang="en-US" dirty="0"/>
          </a:p>
        </p:txBody>
      </p:sp>
      <p:sp>
        <p:nvSpPr>
          <p:cNvPr id="3" name="Title 2">
            <a:extLst>
              <a:ext uri="{FF2B5EF4-FFF2-40B4-BE49-F238E27FC236}">
                <a16:creationId xmlns:a16="http://schemas.microsoft.com/office/drawing/2014/main" id="{880B4E61-0460-4EB3-BF0D-2CB62A80DDCE}"/>
              </a:ext>
            </a:extLst>
          </p:cNvPr>
          <p:cNvSpPr>
            <a:spLocks noGrp="1"/>
          </p:cNvSpPr>
          <p:nvPr>
            <p:ph type="title"/>
          </p:nvPr>
        </p:nvSpPr>
        <p:spPr/>
        <p:txBody>
          <a:bodyPr/>
          <a:lstStyle/>
          <a:p>
            <a:r>
              <a:rPr lang="en-US" b="1" dirty="0"/>
              <a:t>Monitoring Azure Costs</a:t>
            </a:r>
          </a:p>
        </p:txBody>
      </p:sp>
    </p:spTree>
    <p:extLst>
      <p:ext uri="{BB962C8B-B14F-4D97-AF65-F5344CB8AC3E}">
        <p14:creationId xmlns:p14="http://schemas.microsoft.com/office/powerpoint/2010/main" val="403985424"/>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0B4E61-0460-4EB3-BF0D-2CB62A80DDCE}"/>
              </a:ext>
            </a:extLst>
          </p:cNvPr>
          <p:cNvSpPr>
            <a:spLocks noGrp="1"/>
          </p:cNvSpPr>
          <p:nvPr>
            <p:ph type="title"/>
          </p:nvPr>
        </p:nvSpPr>
        <p:spPr/>
        <p:txBody>
          <a:bodyPr/>
          <a:lstStyle/>
          <a:p>
            <a:r>
              <a:rPr lang="en-US" b="1" dirty="0"/>
              <a:t>Optimizing Azure Costs (1 of 2)</a:t>
            </a:r>
          </a:p>
        </p:txBody>
      </p:sp>
      <p:pic>
        <p:nvPicPr>
          <p:cNvPr id="7" name="Picture 6">
            <a:extLst>
              <a:ext uri="{FF2B5EF4-FFF2-40B4-BE49-F238E27FC236}">
                <a16:creationId xmlns:a16="http://schemas.microsoft.com/office/drawing/2014/main" id="{4F5D5464-6FE7-484F-9BD0-3A3CEEA80500}"/>
              </a:ext>
            </a:extLst>
          </p:cNvPr>
          <p:cNvPicPr>
            <a:picLocks noChangeAspect="1"/>
          </p:cNvPicPr>
          <p:nvPr/>
        </p:nvPicPr>
        <p:blipFill>
          <a:blip r:embed="rId2"/>
          <a:stretch>
            <a:fillRect/>
          </a:stretch>
        </p:blipFill>
        <p:spPr>
          <a:xfrm>
            <a:off x="711050" y="1818971"/>
            <a:ext cx="8775791" cy="4119249"/>
          </a:xfrm>
          <a:prstGeom prst="rect">
            <a:avLst/>
          </a:prstGeom>
        </p:spPr>
      </p:pic>
    </p:spTree>
    <p:extLst>
      <p:ext uri="{BB962C8B-B14F-4D97-AF65-F5344CB8AC3E}">
        <p14:creationId xmlns:p14="http://schemas.microsoft.com/office/powerpoint/2010/main" val="130764845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729571"/>
            <a:ext cx="9572625" cy="2923877"/>
          </a:xfrm>
        </p:spPr>
        <p:txBody>
          <a:bodyPr/>
          <a:lstStyle/>
          <a:p>
            <a:pPr marL="0" indent="0">
              <a:spcAft>
                <a:spcPts val="1200"/>
              </a:spcAft>
              <a:buNone/>
            </a:pPr>
            <a:r>
              <a:rPr lang="en-US" sz="2400" dirty="0">
                <a:latin typeface="+mj-lt"/>
              </a:rPr>
              <a:t>Consider the following methods of managing pricing:</a:t>
            </a:r>
          </a:p>
          <a:p>
            <a:pPr marL="571500" lvl="1" indent="-342900">
              <a:spcAft>
                <a:spcPts val="1200"/>
              </a:spcAft>
              <a:buFont typeface="Arial" panose="020B0604020202020204" pitchFamily="34" charset="0"/>
              <a:buChar char="•"/>
            </a:pPr>
            <a:r>
              <a:rPr lang="en-US" sz="2400" dirty="0">
                <a:latin typeface="+mj-lt"/>
              </a:rPr>
              <a:t>Enterprise agreement</a:t>
            </a:r>
          </a:p>
          <a:p>
            <a:pPr marL="571500" lvl="1" indent="-342900">
              <a:spcAft>
                <a:spcPts val="1200"/>
              </a:spcAft>
              <a:buFont typeface="Arial" panose="020B0604020202020204" pitchFamily="34" charset="0"/>
              <a:buChar char="•"/>
            </a:pPr>
            <a:r>
              <a:rPr lang="en-US" sz="2400" dirty="0">
                <a:latin typeface="+mj-lt"/>
              </a:rPr>
              <a:t>Enterprise Dev Test Subscription</a:t>
            </a:r>
          </a:p>
          <a:p>
            <a:pPr marL="571500" lvl="1" indent="-342900">
              <a:spcAft>
                <a:spcPts val="1200"/>
              </a:spcAft>
              <a:buFont typeface="Arial" panose="020B0604020202020204" pitchFamily="34" charset="0"/>
              <a:buChar char="•"/>
            </a:pPr>
            <a:r>
              <a:rPr lang="en-US" sz="2400" dirty="0">
                <a:latin typeface="+mj-lt"/>
              </a:rPr>
              <a:t>Cloud Service Provider (Partner program)</a:t>
            </a:r>
          </a:p>
          <a:p>
            <a:pPr marL="571500" lvl="1" indent="-342900">
              <a:spcAft>
                <a:spcPts val="1200"/>
              </a:spcAft>
              <a:buFont typeface="Arial" panose="020B0604020202020204" pitchFamily="34" charset="0"/>
              <a:buChar char="•"/>
            </a:pPr>
            <a:r>
              <a:rPr lang="en-US" sz="2400" dirty="0">
                <a:latin typeface="+mj-lt"/>
              </a:rPr>
              <a:t>Azure Hybrid Use Benefit</a:t>
            </a:r>
          </a:p>
          <a:p>
            <a:pPr marL="571500" lvl="1" indent="-342900">
              <a:spcAft>
                <a:spcPts val="1200"/>
              </a:spcAft>
              <a:buFont typeface="Arial" panose="020B0604020202020204" pitchFamily="34" charset="0"/>
              <a:buChar char="•"/>
            </a:pPr>
            <a:r>
              <a:rPr lang="en-US" sz="2400" dirty="0">
                <a:latin typeface="+mj-lt"/>
              </a:rPr>
              <a:t>Azure Reserved Instances </a:t>
            </a:r>
          </a:p>
        </p:txBody>
      </p:sp>
      <p:sp>
        <p:nvSpPr>
          <p:cNvPr id="3" name="Title 2">
            <a:extLst>
              <a:ext uri="{FF2B5EF4-FFF2-40B4-BE49-F238E27FC236}">
                <a16:creationId xmlns:a16="http://schemas.microsoft.com/office/drawing/2014/main" id="{880B4E61-0460-4EB3-BF0D-2CB62A80DDCE}"/>
              </a:ext>
            </a:extLst>
          </p:cNvPr>
          <p:cNvSpPr>
            <a:spLocks noGrp="1"/>
          </p:cNvSpPr>
          <p:nvPr>
            <p:ph type="title"/>
          </p:nvPr>
        </p:nvSpPr>
        <p:spPr/>
        <p:txBody>
          <a:bodyPr/>
          <a:lstStyle/>
          <a:p>
            <a:r>
              <a:rPr lang="en-US" b="1" dirty="0"/>
              <a:t>Optimizing Azure Costs (2 of 2)</a:t>
            </a:r>
            <a:endParaRPr lang="en-US" dirty="0"/>
          </a:p>
        </p:txBody>
      </p:sp>
    </p:spTree>
    <p:extLst>
      <p:ext uri="{BB962C8B-B14F-4D97-AF65-F5344CB8AC3E}">
        <p14:creationId xmlns:p14="http://schemas.microsoft.com/office/powerpoint/2010/main" val="359247912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41400" y="1363593"/>
            <a:ext cx="11533187" cy="447174"/>
          </a:xfrm>
        </p:spPr>
        <p:txBody>
          <a:bodyPr/>
          <a:lstStyle/>
          <a:p>
            <a:r>
              <a:rPr lang="en-US" sz="4800" b="1" i="0" u="none" strike="noStrike" dirty="0">
                <a:effectLst/>
              </a:rPr>
              <a:t>Module Review Questions</a:t>
            </a:r>
            <a:endParaRPr lang="en-US" sz="4800" b="1" dirty="0"/>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1643" y="1221480"/>
            <a:ext cx="9572625" cy="615553"/>
          </a:xfrm>
        </p:spPr>
        <p:txBody>
          <a:bodyPr/>
          <a:lstStyle/>
          <a:p>
            <a:pPr marL="0" indent="0">
              <a:lnSpc>
                <a:spcPct val="100000"/>
              </a:lnSpc>
              <a:buNone/>
            </a:pPr>
            <a:endParaRPr lang="en-US" dirty="0"/>
          </a:p>
          <a:p>
            <a:pPr lvl="1"/>
            <a:endParaRPr lang="en-US" dirty="0"/>
          </a:p>
        </p:txBody>
      </p:sp>
      <p:pic>
        <p:nvPicPr>
          <p:cNvPr id="4" name="Picture 3">
            <a:extLst>
              <a:ext uri="{FF2B5EF4-FFF2-40B4-BE49-F238E27FC236}">
                <a16:creationId xmlns:a16="http://schemas.microsoft.com/office/drawing/2014/main" id="{DCC16681-1E5B-4367-B77F-0AEA7ACEF89B}"/>
              </a:ext>
            </a:extLst>
          </p:cNvPr>
          <p:cNvPicPr>
            <a:picLocks noChangeAspect="1"/>
          </p:cNvPicPr>
          <p:nvPr/>
        </p:nvPicPr>
        <p:blipFill>
          <a:blip r:embed="rId3"/>
          <a:stretch>
            <a:fillRect/>
          </a:stretch>
        </p:blipFill>
        <p:spPr>
          <a:xfrm>
            <a:off x="9405111" y="4751008"/>
            <a:ext cx="1628787" cy="1628787"/>
          </a:xfrm>
          <a:prstGeom prst="rect">
            <a:avLst/>
          </a:prstGeom>
        </p:spPr>
      </p:pic>
    </p:spTree>
    <p:extLst>
      <p:ext uri="{BB962C8B-B14F-4D97-AF65-F5344CB8AC3E}">
        <p14:creationId xmlns:p14="http://schemas.microsoft.com/office/powerpoint/2010/main" val="178504691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02790" y="1286088"/>
            <a:ext cx="9572625" cy="1231106"/>
          </a:xfrm>
        </p:spPr>
        <p:txBody>
          <a:bodyPr/>
          <a:lstStyle/>
          <a:p>
            <a:r>
              <a:rPr lang="en-US" dirty="0">
                <a:latin typeface="+mj-lt"/>
              </a:rPr>
              <a:t>Monitor and  visualize metrics</a:t>
            </a:r>
          </a:p>
          <a:p>
            <a:r>
              <a:rPr lang="en-US" dirty="0">
                <a:latin typeface="+mj-lt"/>
              </a:rPr>
              <a:t>Query an analyze logs</a:t>
            </a:r>
          </a:p>
          <a:p>
            <a:r>
              <a:rPr lang="en-US" dirty="0">
                <a:latin typeface="+mj-lt"/>
              </a:rPr>
              <a:t>Setup alerts and actions</a:t>
            </a:r>
          </a:p>
          <a:p>
            <a:endParaRPr lang="en-US" dirty="0"/>
          </a:p>
        </p:txBody>
      </p:sp>
      <p:sp>
        <p:nvSpPr>
          <p:cNvPr id="3" name="Title 2">
            <a:extLst>
              <a:ext uri="{FF2B5EF4-FFF2-40B4-BE49-F238E27FC236}">
                <a16:creationId xmlns:a16="http://schemas.microsoft.com/office/drawing/2014/main" id="{7662C6CC-3BEC-4001-95F6-EBF8C7E4B15E}"/>
              </a:ext>
            </a:extLst>
          </p:cNvPr>
          <p:cNvSpPr>
            <a:spLocks noGrp="1"/>
          </p:cNvSpPr>
          <p:nvPr>
            <p:ph type="title"/>
          </p:nvPr>
        </p:nvSpPr>
        <p:spPr/>
        <p:txBody>
          <a:bodyPr/>
          <a:lstStyle/>
          <a:p>
            <a:r>
              <a:rPr lang="en-US" b="1" dirty="0"/>
              <a:t>Key Capabilities</a:t>
            </a:r>
          </a:p>
        </p:txBody>
      </p:sp>
      <p:pic>
        <p:nvPicPr>
          <p:cNvPr id="4" name="Picture 3">
            <a:extLst>
              <a:ext uri="{FF2B5EF4-FFF2-40B4-BE49-F238E27FC236}">
                <a16:creationId xmlns:a16="http://schemas.microsoft.com/office/drawing/2014/main" id="{D4D9F6CC-2CBB-44D5-9986-6CE0C5DF69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528" y="2756093"/>
            <a:ext cx="10137763" cy="3031952"/>
          </a:xfrm>
          <a:prstGeom prst="rect">
            <a:avLst/>
          </a:prstGeom>
        </p:spPr>
      </p:pic>
    </p:spTree>
    <p:extLst>
      <p:ext uri="{BB962C8B-B14F-4D97-AF65-F5344CB8AC3E}">
        <p14:creationId xmlns:p14="http://schemas.microsoft.com/office/powerpoint/2010/main" val="253404951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289179"/>
            <a:ext cx="9572625" cy="1354217"/>
          </a:xfrm>
        </p:spPr>
        <p:txBody>
          <a:bodyPr/>
          <a:lstStyle/>
          <a:p>
            <a:pPr marL="0" indent="0">
              <a:buNone/>
            </a:pPr>
            <a:r>
              <a:rPr lang="en-US" sz="2400" dirty="0">
                <a:latin typeface="+mj-lt"/>
              </a:rPr>
              <a:t>Azure Monitor collects two types of data</a:t>
            </a:r>
          </a:p>
          <a:p>
            <a:pPr marL="571500" lvl="1" indent="-342900">
              <a:buFont typeface="Arial" panose="020B0604020202020204" pitchFamily="34" charset="0"/>
              <a:buChar char="•"/>
            </a:pPr>
            <a:r>
              <a:rPr lang="en-US" sz="2400" dirty="0">
                <a:latin typeface="+mj-lt"/>
              </a:rPr>
              <a:t>Metrics</a:t>
            </a:r>
          </a:p>
          <a:p>
            <a:pPr marL="571500" lvl="1" indent="-342900">
              <a:buFont typeface="Arial" panose="020B0604020202020204" pitchFamily="34" charset="0"/>
              <a:buChar char="•"/>
            </a:pPr>
            <a:r>
              <a:rPr lang="en-US" sz="2400" dirty="0">
                <a:latin typeface="+mj-lt"/>
              </a:rPr>
              <a:t>Logs</a:t>
            </a:r>
          </a:p>
          <a:p>
            <a:pPr marL="571500" lvl="1" indent="-3429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880B4E61-0460-4EB3-BF0D-2CB62A80DDCE}"/>
              </a:ext>
            </a:extLst>
          </p:cNvPr>
          <p:cNvSpPr>
            <a:spLocks noGrp="1"/>
          </p:cNvSpPr>
          <p:nvPr>
            <p:ph type="title"/>
          </p:nvPr>
        </p:nvSpPr>
        <p:spPr/>
        <p:txBody>
          <a:bodyPr/>
          <a:lstStyle/>
          <a:p>
            <a:r>
              <a:rPr lang="en-US" b="1" dirty="0"/>
              <a:t>Monitoring Data Platform</a:t>
            </a:r>
          </a:p>
        </p:txBody>
      </p:sp>
      <p:pic>
        <p:nvPicPr>
          <p:cNvPr id="4" name="Picture 3">
            <a:extLst>
              <a:ext uri="{FF2B5EF4-FFF2-40B4-BE49-F238E27FC236}">
                <a16:creationId xmlns:a16="http://schemas.microsoft.com/office/drawing/2014/main" id="{B661D6F2-FB7C-4FB1-B96F-BAEAEC8F95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2750" y="2440087"/>
            <a:ext cx="8224122" cy="4101781"/>
          </a:xfrm>
          <a:prstGeom prst="rect">
            <a:avLst/>
          </a:prstGeom>
        </p:spPr>
      </p:pic>
    </p:spTree>
    <p:extLst>
      <p:ext uri="{BB962C8B-B14F-4D97-AF65-F5344CB8AC3E}">
        <p14:creationId xmlns:p14="http://schemas.microsoft.com/office/powerpoint/2010/main" val="1757552522"/>
      </p:ext>
    </p:extLst>
  </p:cSld>
  <p:clrMapOvr>
    <a:masterClrMapping/>
  </p:clrMapOvr>
  <p:transition>
    <p:fade/>
  </p:transition>
</p:sld>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Azure 2">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BA37C2E8-86DA-4C7F-89BF-BC08C304625E}"/>
    </a:ext>
  </a:extLst>
</a:theme>
</file>

<file path=ppt/theme/theme3.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4.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60E49DB-0E46-4E26-802D-8B7134C2F338}" vid="{2A6A2BA9-42FB-431E-81C9-3FE614E59DF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2066</Words>
  <Application>Microsoft Office PowerPoint</Application>
  <PresentationFormat>Custom</PresentationFormat>
  <Paragraphs>389</Paragraphs>
  <Slides>77</Slides>
  <Notes>17</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77</vt:i4>
      </vt:variant>
    </vt:vector>
  </HeadingPairs>
  <TitlesOfParts>
    <vt:vector size="86" baseType="lpstr">
      <vt:lpstr>Arial</vt:lpstr>
      <vt:lpstr>Consolas</vt:lpstr>
      <vt:lpstr>Segoe UI</vt:lpstr>
      <vt:lpstr>Segoe UI Light</vt:lpstr>
      <vt:lpstr>Wingdings</vt:lpstr>
      <vt:lpstr>Azure 1</vt:lpstr>
      <vt:lpstr>Azure 2</vt:lpstr>
      <vt:lpstr>Dynamics 365</vt:lpstr>
      <vt:lpstr>Office 365 PPT Template - 2017</vt:lpstr>
      <vt:lpstr>Module 15: Implement Cloud Infrastructure Monitoring</vt:lpstr>
      <vt:lpstr>Learning Objectives</vt:lpstr>
      <vt:lpstr> Azure Infrastructure Security Monitoring</vt:lpstr>
      <vt:lpstr>Azure Infrastructure Monitoring</vt:lpstr>
      <vt:lpstr>Security Posture</vt:lpstr>
      <vt:lpstr> Azure Monitor </vt:lpstr>
      <vt:lpstr>Azure Monitor service</vt:lpstr>
      <vt:lpstr>Key Capabilities</vt:lpstr>
      <vt:lpstr>Monitoring Data Platform</vt:lpstr>
      <vt:lpstr>Log Data</vt:lpstr>
      <vt:lpstr>Data Types</vt:lpstr>
      <vt:lpstr>Azure Advisor</vt:lpstr>
      <vt:lpstr>Activity Log </vt:lpstr>
      <vt:lpstr>Query the Activity Log (1 of 2)</vt:lpstr>
      <vt:lpstr>Query the Activity Log (2 of 2)</vt:lpstr>
      <vt:lpstr> Azure Workbooks </vt:lpstr>
      <vt:lpstr>Azure Workbooks Overview (1 of 2)</vt:lpstr>
      <vt:lpstr>Azure Workbooks Overview (2 of 2)</vt:lpstr>
      <vt:lpstr>Using Azure Workbooks (1 of 2)</vt:lpstr>
      <vt:lpstr>Using Azure Workbooks (2 of 2)</vt:lpstr>
      <vt:lpstr> Azure Alerts</vt:lpstr>
      <vt:lpstr>Azure Monitor Alerts</vt:lpstr>
      <vt:lpstr>Creating Alert Rules (1 of 2)</vt:lpstr>
      <vt:lpstr>Creating Alert Rules (2 of 2)</vt:lpstr>
      <vt:lpstr>Action Groups</vt:lpstr>
      <vt:lpstr>Demonstration: Alerts</vt:lpstr>
      <vt:lpstr> Log Analytics</vt:lpstr>
      <vt:lpstr>Log Analytics</vt:lpstr>
      <vt:lpstr>Create a Workspace</vt:lpstr>
      <vt:lpstr>Connected Sources (1 of 2)</vt:lpstr>
      <vt:lpstr>Connected Sources (2 of 2)</vt:lpstr>
      <vt:lpstr>Data Sources (1 of 2)</vt:lpstr>
      <vt:lpstr>Data Sources (2 of 2)</vt:lpstr>
      <vt:lpstr>Log Analytics Querying</vt:lpstr>
      <vt:lpstr>Query Language Syntax</vt:lpstr>
      <vt:lpstr> Network Watcher</vt:lpstr>
      <vt:lpstr>Network Watcher</vt:lpstr>
      <vt:lpstr>Network Watcher Diagnostics</vt:lpstr>
      <vt:lpstr>Diagnostics – IP Flow Verify</vt:lpstr>
      <vt:lpstr>Diagnostics – Next Hop</vt:lpstr>
      <vt:lpstr>Diagnostics – Effective Security Rules</vt:lpstr>
      <vt:lpstr>Diagnostics – VPN Troubleshooting</vt:lpstr>
      <vt:lpstr>Diagnostics – Packet Capture</vt:lpstr>
      <vt:lpstr>Diagnostics – Connection Troubleshoot</vt:lpstr>
      <vt:lpstr>Log – NSG Flow Logs</vt:lpstr>
      <vt:lpstr>Monitoring - Topology</vt:lpstr>
      <vt:lpstr> Azure Service Health</vt:lpstr>
      <vt:lpstr>Azure Service Health</vt:lpstr>
      <vt:lpstr>Azure Status Page</vt:lpstr>
      <vt:lpstr>Service Health Walkthrough</vt:lpstr>
      <vt:lpstr>Resource Health Overview</vt:lpstr>
      <vt:lpstr> Azure Application Insights</vt:lpstr>
      <vt:lpstr>Integrate Application Insights (1 of 3)</vt:lpstr>
      <vt:lpstr>Integrate Application Insights (2 of 3)</vt:lpstr>
      <vt:lpstr>Integrate Application Insights (3 of 3)</vt:lpstr>
      <vt:lpstr>Monitor Applications Continuously</vt:lpstr>
      <vt:lpstr> Unified Monitoring in Azure</vt:lpstr>
      <vt:lpstr>Unified Metrics and Logs</vt:lpstr>
      <vt:lpstr>Integration with Azure Security Center</vt:lpstr>
      <vt:lpstr>Integration with Application Insights</vt:lpstr>
      <vt:lpstr>Azure Security Center</vt:lpstr>
      <vt:lpstr>Azure Security Center (1 of 3) </vt:lpstr>
      <vt:lpstr>Azure Security Center (2 of 3)</vt:lpstr>
      <vt:lpstr>Azure Security Center (3 of 3) </vt:lpstr>
      <vt:lpstr>Strengthened Security Posture (1 of 4) </vt:lpstr>
      <vt:lpstr>Strengthened Security Posture (2 of 4)</vt:lpstr>
      <vt:lpstr>Strengthened Security Posture (3 of 4)</vt:lpstr>
      <vt:lpstr>Strengthened Security Posture (4 of 4)</vt:lpstr>
      <vt:lpstr>Protect Against Threats with Azure Security Center</vt:lpstr>
      <vt:lpstr> Monitor Azure Costs</vt:lpstr>
      <vt:lpstr>Cost Trade-offs</vt:lpstr>
      <vt:lpstr>Cost Savings</vt:lpstr>
      <vt:lpstr>Report on Spend</vt:lpstr>
      <vt:lpstr>Monitoring Azure Costs</vt:lpstr>
      <vt:lpstr>Optimizing Azure Costs (1 of 2)</vt:lpstr>
      <vt:lpstr>Optimizing Azure Costs (2 of 2)</vt:lpstr>
      <vt:lpstr>Module Review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2020-06-25T22:39:31Z</dcterms:created>
  <dcterms:modified xsi:type="dcterms:W3CDTF">2021-07-16T14:34:51Z</dcterms:modified>
</cp:coreProperties>
</file>